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6" r:id="rId1"/>
    <p:sldMasterId id="2147483774" r:id="rId2"/>
  </p:sldMasterIdLst>
  <p:notesMasterIdLst>
    <p:notesMasterId r:id="rId11"/>
  </p:notesMasterIdLst>
  <p:sldIdLst>
    <p:sldId id="272" r:id="rId3"/>
    <p:sldId id="324" r:id="rId4"/>
    <p:sldId id="346" r:id="rId5"/>
    <p:sldId id="325" r:id="rId6"/>
    <p:sldId id="259" r:id="rId7"/>
    <p:sldId id="319" r:id="rId8"/>
    <p:sldId id="320" r:id="rId9"/>
    <p:sldId id="330"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740FD-E939-4002-9218-0E4D6AFB954A}" v="39" dt="2025-06-09T06:31:22.220"/>
    <p1510:client id="{7D52D063-C8D1-0447-985C-4BC33469EA9D}" v="26" dt="2025-06-09T09:00:12.99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02" autoAdjust="0"/>
    <p:restoredTop sz="69323" autoAdjust="0"/>
  </p:normalViewPr>
  <p:slideViewPr>
    <p:cSldViewPr snapToGrid="0">
      <p:cViewPr varScale="1">
        <p:scale>
          <a:sx n="83" d="100"/>
          <a:sy n="83"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442FB-7043-4AB3-B275-CED90BA1631D}" type="datetimeFigureOut">
              <a:rPr lang="zh-TW" altLang="en-US" smtClean="0"/>
              <a:t>2025/6/9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EEED3-6547-41B6-91E2-A3C1E11689F0}" type="slidenum">
              <a:rPr lang="zh-TW" altLang="en-US" smtClean="0"/>
              <a:t>‹#›</a:t>
            </a:fld>
            <a:endParaRPr lang="zh-TW" altLang="en-US"/>
          </a:p>
        </p:txBody>
      </p:sp>
    </p:spTree>
    <p:extLst>
      <p:ext uri="{BB962C8B-B14F-4D97-AF65-F5344CB8AC3E}">
        <p14:creationId xmlns:p14="http://schemas.microsoft.com/office/powerpoint/2010/main" val="389954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044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endParaRPr lang="en-US" altLang="zh-TW" dirty="0"/>
          </a:p>
        </p:txBody>
      </p:sp>
    </p:spTree>
    <p:extLst>
      <p:ext uri="{BB962C8B-B14F-4D97-AF65-F5344CB8AC3E}">
        <p14:creationId xmlns:p14="http://schemas.microsoft.com/office/powerpoint/2010/main" val="547067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9fa9409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9fa9409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41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15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b="0" i="0">
                <a:solidFill>
                  <a:srgbClr val="000000"/>
                </a:solidFill>
                <a:effectLst/>
                <a:latin typeface="system-ui"/>
              </a:rPr>
              <a:t>自注意力聚合層用於提取更細膩且相關的頻譜和時域表徵。它有助於透過對最具鑑別力的時域和頻譜特徵進行加權求和來聚合和分配更高的注意力權重。</a:t>
            </a:r>
            <a:endParaRPr lang="en-US" altLang="zh-TW"/>
          </a:p>
          <a:p>
            <a:endParaRPr lang="en-US" altLang="zh-TW"/>
          </a:p>
          <a:p>
            <a:r>
              <a:rPr lang="zh-TW" altLang="en-US"/>
              <a:t>異構堆疊圖注意力層 </a:t>
            </a:r>
            <a:r>
              <a:rPr lang="en-US" altLang="zh-TW"/>
              <a:t>(Heterogeneous Stacking Graph Attention Layer, HS-GAT) </a:t>
            </a:r>
            <a:r>
              <a:rPr lang="zh-TW" altLang="en-US"/>
              <a:t>是一種專門設計用於處理異構圖數據的深度學習模型。它結合了圖注意力網絡 </a:t>
            </a:r>
            <a:r>
              <a:rPr lang="en-US" altLang="zh-TW"/>
              <a:t>(Graph Attention Network, GAT) </a:t>
            </a:r>
            <a:r>
              <a:rPr lang="zh-TW" altLang="en-US"/>
              <a:t>的優勢，並加以擴展，使其能夠更有效地處理不同類型的節點和邊所組成的複雜圖結構。</a:t>
            </a:r>
          </a:p>
          <a:p>
            <a:r>
              <a:rPr lang="zh-TW" altLang="en-US" b="1"/>
              <a:t>異構圖</a:t>
            </a:r>
            <a:r>
              <a:rPr lang="zh-TW" altLang="en-US"/>
              <a:t> 指的是圖中的節點和邊具有多種不同的類型。例如，在一個社交網絡中，節點可以代表用戶、物品、地點等，邊可以代表關注、購買、評論等不同類型的關係。異構圖的複雜性使得傳統的圖神經網絡難以直接應用。</a:t>
            </a:r>
          </a:p>
          <a:p>
            <a:r>
              <a:rPr lang="zh-TW" altLang="en-US" b="1"/>
              <a:t>堆疊</a:t>
            </a:r>
            <a:r>
              <a:rPr lang="zh-TW" altLang="en-US"/>
              <a:t> 則表示將多個圖注意力層疊加在一起，以捕捉圖中不同層次的特征。通過堆疊，模型能夠學習到更深層次的圖結構信息。</a:t>
            </a:r>
          </a:p>
          <a:p>
            <a:pPr marL="0" lvl="0" indent="0" algn="l" rtl="0">
              <a:spcBef>
                <a:spcPts val="0"/>
              </a:spcBef>
              <a:spcAft>
                <a:spcPts val="0"/>
              </a:spcAft>
              <a:buNone/>
            </a:pPr>
            <a:endParaRPr/>
          </a:p>
        </p:txBody>
      </p:sp>
    </p:spTree>
    <p:extLst>
      <p:ext uri="{BB962C8B-B14F-4D97-AF65-F5344CB8AC3E}">
        <p14:creationId xmlns:p14="http://schemas.microsoft.com/office/powerpoint/2010/main" val="207983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7366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8848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4356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5378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70654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1811" y="1562967"/>
            <a:ext cx="9027600" cy="2736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70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191803" y="4349033"/>
            <a:ext cx="9027600" cy="742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133">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0"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39;p8">
            <a:extLst>
              <a:ext uri="{FF2B5EF4-FFF2-40B4-BE49-F238E27FC236}">
                <a16:creationId xmlns:a16="http://schemas.microsoft.com/office/drawing/2014/main" id="{9312BD11-3B8A-4756-B232-98A3BA981C82}"/>
              </a:ext>
            </a:extLst>
          </p:cNvPr>
          <p:cNvSpPr txBox="1">
            <a:spLocks noGrp="1"/>
          </p:cNvSpPr>
          <p:nvPr>
            <p:ph type="sldNum" idx="12"/>
          </p:nvPr>
        </p:nvSpPr>
        <p:spPr>
          <a:xfrm>
            <a:off x="11296611" y="62430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3469253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542033" y="1787200"/>
            <a:ext cx="56428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1542033" y="2794800"/>
            <a:ext cx="5642800" cy="2682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867">
                <a:solidFill>
                  <a:schemeClr val="accent2"/>
                </a:solidFill>
              </a:defRPr>
            </a:lvl1pPr>
            <a:lvl2pPr marL="1219170" lvl="1" indent="-406390">
              <a:spcBef>
                <a:spcPts val="0"/>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5" name="Google Shape;35;p7"/>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7"/>
          <p:cNvSpPr/>
          <p:nvPr/>
        </p:nvSpPr>
        <p:spPr>
          <a:xfrm>
            <a:off x="10601767" y="34290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 name="Google Shape;39;p8">
            <a:extLst>
              <a:ext uri="{FF2B5EF4-FFF2-40B4-BE49-F238E27FC236}">
                <a16:creationId xmlns:a16="http://schemas.microsoft.com/office/drawing/2014/main" id="{4D6193D0-B749-48D2-AE0C-E9B901A69ED2}"/>
              </a:ext>
            </a:extLst>
          </p:cNvPr>
          <p:cNvSpPr txBox="1">
            <a:spLocks noGrp="1"/>
          </p:cNvSpPr>
          <p:nvPr>
            <p:ph type="sldNum" idx="12"/>
          </p:nvPr>
        </p:nvSpPr>
        <p:spPr>
          <a:xfrm>
            <a:off x="11296611" y="62430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2121986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2" name="Google Shape;39;p8">
            <a:extLst>
              <a:ext uri="{FF2B5EF4-FFF2-40B4-BE49-F238E27FC236}">
                <a16:creationId xmlns:a16="http://schemas.microsoft.com/office/drawing/2014/main" id="{3FA3AFB4-DD4F-406D-89B4-7728777735F1}"/>
              </a:ext>
            </a:extLst>
          </p:cNvPr>
          <p:cNvSpPr txBox="1">
            <a:spLocks noGrp="1"/>
          </p:cNvSpPr>
          <p:nvPr>
            <p:ph type="sldNum" idx="12"/>
          </p:nvPr>
        </p:nvSpPr>
        <p:spPr>
          <a:xfrm>
            <a:off x="11296611" y="62430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33668423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9333">
                <a:solidFill>
                  <a:schemeClr val="dk2"/>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9333">
                <a:solidFill>
                  <a:schemeClr val="dk2"/>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9333">
                <a:solidFill>
                  <a:schemeClr val="dk2"/>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9333">
                <a:solidFill>
                  <a:schemeClr val="dk2"/>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39;p8">
            <a:extLst>
              <a:ext uri="{FF2B5EF4-FFF2-40B4-BE49-F238E27FC236}">
                <a16:creationId xmlns:a16="http://schemas.microsoft.com/office/drawing/2014/main" id="{2E45CA12-C528-409A-8D00-DAC9ADD5370B}"/>
              </a:ext>
            </a:extLst>
          </p:cNvPr>
          <p:cNvSpPr txBox="1">
            <a:spLocks noGrp="1"/>
          </p:cNvSpPr>
          <p:nvPr>
            <p:ph type="sldNum" idx="12"/>
          </p:nvPr>
        </p:nvSpPr>
        <p:spPr>
          <a:xfrm>
            <a:off x="11694544" y="6389500"/>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663429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7935120" y="2094467"/>
            <a:ext cx="3306000" cy="56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16" name="Google Shape;116;p19"/>
          <p:cNvSpPr txBox="1">
            <a:spLocks noGrp="1"/>
          </p:cNvSpPr>
          <p:nvPr>
            <p:ph type="subTitle" idx="2"/>
          </p:nvPr>
        </p:nvSpPr>
        <p:spPr>
          <a:xfrm>
            <a:off x="7935115" y="2589300"/>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2133"/>
              </a:spcBef>
              <a:spcAft>
                <a:spcPts val="0"/>
              </a:spcAft>
              <a:buNone/>
              <a:defRPr sz="1867">
                <a:solidFill>
                  <a:schemeClr val="dk1"/>
                </a:solidFill>
              </a:defRPr>
            </a:lvl2pPr>
            <a:lvl3pPr lvl="2" algn="r" rtl="0">
              <a:lnSpc>
                <a:spcPct val="100000"/>
              </a:lnSpc>
              <a:spcBef>
                <a:spcPts val="2133"/>
              </a:spcBef>
              <a:spcAft>
                <a:spcPts val="0"/>
              </a:spcAft>
              <a:buNone/>
              <a:defRPr sz="1867">
                <a:solidFill>
                  <a:schemeClr val="dk1"/>
                </a:solidFill>
              </a:defRPr>
            </a:lvl3pPr>
            <a:lvl4pPr lvl="3" algn="r" rtl="0">
              <a:lnSpc>
                <a:spcPct val="100000"/>
              </a:lnSpc>
              <a:spcBef>
                <a:spcPts val="2133"/>
              </a:spcBef>
              <a:spcAft>
                <a:spcPts val="0"/>
              </a:spcAft>
              <a:buNone/>
              <a:defRPr sz="1867">
                <a:solidFill>
                  <a:schemeClr val="dk1"/>
                </a:solidFill>
              </a:defRPr>
            </a:lvl4pPr>
            <a:lvl5pPr lvl="4" algn="r" rtl="0">
              <a:lnSpc>
                <a:spcPct val="100000"/>
              </a:lnSpc>
              <a:spcBef>
                <a:spcPts val="2133"/>
              </a:spcBef>
              <a:spcAft>
                <a:spcPts val="0"/>
              </a:spcAft>
              <a:buNone/>
              <a:defRPr sz="1867">
                <a:solidFill>
                  <a:schemeClr val="dk1"/>
                </a:solidFill>
              </a:defRPr>
            </a:lvl5pPr>
            <a:lvl6pPr lvl="5" algn="r" rtl="0">
              <a:lnSpc>
                <a:spcPct val="100000"/>
              </a:lnSpc>
              <a:spcBef>
                <a:spcPts val="2133"/>
              </a:spcBef>
              <a:spcAft>
                <a:spcPts val="0"/>
              </a:spcAft>
              <a:buNone/>
              <a:defRPr sz="1867">
                <a:solidFill>
                  <a:schemeClr val="dk1"/>
                </a:solidFill>
              </a:defRPr>
            </a:lvl6pPr>
            <a:lvl7pPr lvl="6" algn="r" rtl="0">
              <a:lnSpc>
                <a:spcPct val="100000"/>
              </a:lnSpc>
              <a:spcBef>
                <a:spcPts val="2133"/>
              </a:spcBef>
              <a:spcAft>
                <a:spcPts val="0"/>
              </a:spcAft>
              <a:buNone/>
              <a:defRPr sz="1867">
                <a:solidFill>
                  <a:schemeClr val="dk1"/>
                </a:solidFill>
              </a:defRPr>
            </a:lvl7pPr>
            <a:lvl8pPr lvl="7" algn="r" rtl="0">
              <a:lnSpc>
                <a:spcPct val="100000"/>
              </a:lnSpc>
              <a:spcBef>
                <a:spcPts val="2133"/>
              </a:spcBef>
              <a:spcAft>
                <a:spcPts val="0"/>
              </a:spcAft>
              <a:buNone/>
              <a:defRPr sz="1867">
                <a:solidFill>
                  <a:schemeClr val="dk1"/>
                </a:solidFill>
              </a:defRPr>
            </a:lvl8pPr>
            <a:lvl9pPr lvl="8" algn="r" rtl="0">
              <a:lnSpc>
                <a:spcPct val="100000"/>
              </a:lnSpc>
              <a:spcBef>
                <a:spcPts val="2133"/>
              </a:spcBef>
              <a:spcAft>
                <a:spcPts val="2133"/>
              </a:spcAft>
              <a:buNone/>
              <a:defRPr sz="1867">
                <a:solidFill>
                  <a:schemeClr val="dk1"/>
                </a:solidFill>
              </a:defRPr>
            </a:lvl9pPr>
          </a:lstStyle>
          <a:p>
            <a:endParaRPr/>
          </a:p>
        </p:txBody>
      </p:sp>
      <p:sp>
        <p:nvSpPr>
          <p:cNvPr id="117" name="Google Shape;117;p19"/>
          <p:cNvSpPr txBox="1">
            <a:spLocks noGrp="1"/>
          </p:cNvSpPr>
          <p:nvPr>
            <p:ph type="subTitle" idx="3"/>
          </p:nvPr>
        </p:nvSpPr>
        <p:spPr>
          <a:xfrm>
            <a:off x="7935035" y="4086568"/>
            <a:ext cx="3306000" cy="45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18" name="Google Shape;118;p19"/>
          <p:cNvSpPr txBox="1">
            <a:spLocks noGrp="1"/>
          </p:cNvSpPr>
          <p:nvPr>
            <p:ph type="subTitle" idx="4"/>
          </p:nvPr>
        </p:nvSpPr>
        <p:spPr>
          <a:xfrm>
            <a:off x="7935035" y="4581399"/>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0"/>
              </a:spcBef>
              <a:spcAft>
                <a:spcPts val="0"/>
              </a:spcAft>
              <a:buNone/>
              <a:defRPr sz="1867">
                <a:solidFill>
                  <a:schemeClr val="dk1"/>
                </a:solidFill>
              </a:defRPr>
            </a:lvl2pPr>
            <a:lvl3pPr lvl="2" algn="r" rtl="0">
              <a:lnSpc>
                <a:spcPct val="100000"/>
              </a:lnSpc>
              <a:spcBef>
                <a:spcPts val="0"/>
              </a:spcBef>
              <a:spcAft>
                <a:spcPts val="0"/>
              </a:spcAft>
              <a:buNone/>
              <a:defRPr sz="1867">
                <a:solidFill>
                  <a:schemeClr val="dk1"/>
                </a:solidFill>
              </a:defRPr>
            </a:lvl3pPr>
            <a:lvl4pPr lvl="3" algn="r" rtl="0">
              <a:lnSpc>
                <a:spcPct val="100000"/>
              </a:lnSpc>
              <a:spcBef>
                <a:spcPts val="0"/>
              </a:spcBef>
              <a:spcAft>
                <a:spcPts val="0"/>
              </a:spcAft>
              <a:buNone/>
              <a:defRPr sz="1867">
                <a:solidFill>
                  <a:schemeClr val="dk1"/>
                </a:solidFill>
              </a:defRPr>
            </a:lvl4pPr>
            <a:lvl5pPr lvl="4" algn="r" rtl="0">
              <a:lnSpc>
                <a:spcPct val="100000"/>
              </a:lnSpc>
              <a:spcBef>
                <a:spcPts val="0"/>
              </a:spcBef>
              <a:spcAft>
                <a:spcPts val="0"/>
              </a:spcAft>
              <a:buNone/>
              <a:defRPr sz="1867">
                <a:solidFill>
                  <a:schemeClr val="dk1"/>
                </a:solidFill>
              </a:defRPr>
            </a:lvl5pPr>
            <a:lvl6pPr lvl="5" algn="r" rtl="0">
              <a:lnSpc>
                <a:spcPct val="100000"/>
              </a:lnSpc>
              <a:spcBef>
                <a:spcPts val="0"/>
              </a:spcBef>
              <a:spcAft>
                <a:spcPts val="0"/>
              </a:spcAft>
              <a:buNone/>
              <a:defRPr sz="1867">
                <a:solidFill>
                  <a:schemeClr val="dk1"/>
                </a:solidFill>
              </a:defRPr>
            </a:lvl6pPr>
            <a:lvl7pPr lvl="6" algn="r" rtl="0">
              <a:lnSpc>
                <a:spcPct val="100000"/>
              </a:lnSpc>
              <a:spcBef>
                <a:spcPts val="0"/>
              </a:spcBef>
              <a:spcAft>
                <a:spcPts val="0"/>
              </a:spcAft>
              <a:buNone/>
              <a:defRPr sz="1867">
                <a:solidFill>
                  <a:schemeClr val="dk1"/>
                </a:solidFill>
              </a:defRPr>
            </a:lvl7pPr>
            <a:lvl8pPr lvl="7" algn="r" rtl="0">
              <a:lnSpc>
                <a:spcPct val="100000"/>
              </a:lnSpc>
              <a:spcBef>
                <a:spcPts val="0"/>
              </a:spcBef>
              <a:spcAft>
                <a:spcPts val="0"/>
              </a:spcAft>
              <a:buNone/>
              <a:defRPr sz="1867">
                <a:solidFill>
                  <a:schemeClr val="dk1"/>
                </a:solidFill>
              </a:defRPr>
            </a:lvl8pPr>
            <a:lvl9pPr lvl="8" algn="r" rtl="0">
              <a:lnSpc>
                <a:spcPct val="100000"/>
              </a:lnSpc>
              <a:spcBef>
                <a:spcPts val="0"/>
              </a:spcBef>
              <a:spcAft>
                <a:spcPts val="0"/>
              </a:spcAft>
              <a:buNone/>
              <a:defRPr sz="1867">
                <a:solidFill>
                  <a:schemeClr val="dk1"/>
                </a:solidFill>
              </a:defRPr>
            </a:lvl9pPr>
          </a:lstStyle>
          <a:p>
            <a:endParaRPr/>
          </a:p>
        </p:txBody>
      </p:sp>
      <p:sp>
        <p:nvSpPr>
          <p:cNvPr id="119" name="Google Shape;119;p19"/>
          <p:cNvSpPr txBox="1">
            <a:spLocks noGrp="1"/>
          </p:cNvSpPr>
          <p:nvPr>
            <p:ph type="subTitle" idx="5"/>
          </p:nvPr>
        </p:nvSpPr>
        <p:spPr>
          <a:xfrm>
            <a:off x="4208120" y="2094467"/>
            <a:ext cx="3306000" cy="56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20" name="Google Shape;120;p19"/>
          <p:cNvSpPr txBox="1">
            <a:spLocks noGrp="1"/>
          </p:cNvSpPr>
          <p:nvPr>
            <p:ph type="subTitle" idx="6"/>
          </p:nvPr>
        </p:nvSpPr>
        <p:spPr>
          <a:xfrm>
            <a:off x="4208048" y="2589300"/>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0"/>
              </a:spcBef>
              <a:spcAft>
                <a:spcPts val="0"/>
              </a:spcAft>
              <a:buNone/>
              <a:defRPr sz="1867">
                <a:solidFill>
                  <a:schemeClr val="dk1"/>
                </a:solidFill>
              </a:defRPr>
            </a:lvl2pPr>
            <a:lvl3pPr lvl="2" algn="r" rtl="0">
              <a:lnSpc>
                <a:spcPct val="100000"/>
              </a:lnSpc>
              <a:spcBef>
                <a:spcPts val="0"/>
              </a:spcBef>
              <a:spcAft>
                <a:spcPts val="0"/>
              </a:spcAft>
              <a:buNone/>
              <a:defRPr sz="1867">
                <a:solidFill>
                  <a:schemeClr val="dk1"/>
                </a:solidFill>
              </a:defRPr>
            </a:lvl3pPr>
            <a:lvl4pPr lvl="3" algn="r" rtl="0">
              <a:lnSpc>
                <a:spcPct val="100000"/>
              </a:lnSpc>
              <a:spcBef>
                <a:spcPts val="0"/>
              </a:spcBef>
              <a:spcAft>
                <a:spcPts val="0"/>
              </a:spcAft>
              <a:buNone/>
              <a:defRPr sz="1867">
                <a:solidFill>
                  <a:schemeClr val="dk1"/>
                </a:solidFill>
              </a:defRPr>
            </a:lvl4pPr>
            <a:lvl5pPr lvl="4" algn="r" rtl="0">
              <a:lnSpc>
                <a:spcPct val="100000"/>
              </a:lnSpc>
              <a:spcBef>
                <a:spcPts val="0"/>
              </a:spcBef>
              <a:spcAft>
                <a:spcPts val="0"/>
              </a:spcAft>
              <a:buNone/>
              <a:defRPr sz="1867">
                <a:solidFill>
                  <a:schemeClr val="dk1"/>
                </a:solidFill>
              </a:defRPr>
            </a:lvl5pPr>
            <a:lvl6pPr lvl="5" algn="r" rtl="0">
              <a:lnSpc>
                <a:spcPct val="100000"/>
              </a:lnSpc>
              <a:spcBef>
                <a:spcPts val="0"/>
              </a:spcBef>
              <a:spcAft>
                <a:spcPts val="0"/>
              </a:spcAft>
              <a:buNone/>
              <a:defRPr sz="1867">
                <a:solidFill>
                  <a:schemeClr val="dk1"/>
                </a:solidFill>
              </a:defRPr>
            </a:lvl6pPr>
            <a:lvl7pPr lvl="6" algn="r" rtl="0">
              <a:lnSpc>
                <a:spcPct val="100000"/>
              </a:lnSpc>
              <a:spcBef>
                <a:spcPts val="0"/>
              </a:spcBef>
              <a:spcAft>
                <a:spcPts val="0"/>
              </a:spcAft>
              <a:buNone/>
              <a:defRPr sz="1867">
                <a:solidFill>
                  <a:schemeClr val="dk1"/>
                </a:solidFill>
              </a:defRPr>
            </a:lvl7pPr>
            <a:lvl8pPr lvl="7" algn="r" rtl="0">
              <a:lnSpc>
                <a:spcPct val="100000"/>
              </a:lnSpc>
              <a:spcBef>
                <a:spcPts val="0"/>
              </a:spcBef>
              <a:spcAft>
                <a:spcPts val="0"/>
              </a:spcAft>
              <a:buNone/>
              <a:defRPr sz="1867">
                <a:solidFill>
                  <a:schemeClr val="dk1"/>
                </a:solidFill>
              </a:defRPr>
            </a:lvl8pPr>
            <a:lvl9pPr lvl="8" algn="r" rtl="0">
              <a:lnSpc>
                <a:spcPct val="100000"/>
              </a:lnSpc>
              <a:spcBef>
                <a:spcPts val="0"/>
              </a:spcBef>
              <a:spcAft>
                <a:spcPts val="0"/>
              </a:spcAft>
              <a:buNone/>
              <a:defRPr sz="1867">
                <a:solidFill>
                  <a:schemeClr val="dk1"/>
                </a:solidFill>
              </a:defRPr>
            </a:lvl9pPr>
          </a:lstStyle>
          <a:p>
            <a:endParaRPr/>
          </a:p>
        </p:txBody>
      </p:sp>
      <p:sp>
        <p:nvSpPr>
          <p:cNvPr id="121" name="Google Shape;121;p19"/>
          <p:cNvSpPr txBox="1">
            <a:spLocks noGrp="1"/>
          </p:cNvSpPr>
          <p:nvPr>
            <p:ph type="subTitle" idx="7"/>
          </p:nvPr>
        </p:nvSpPr>
        <p:spPr>
          <a:xfrm>
            <a:off x="4208035" y="4086568"/>
            <a:ext cx="3306000" cy="45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22" name="Google Shape;122;p19"/>
          <p:cNvSpPr txBox="1">
            <a:spLocks noGrp="1"/>
          </p:cNvSpPr>
          <p:nvPr>
            <p:ph type="subTitle" idx="8"/>
          </p:nvPr>
        </p:nvSpPr>
        <p:spPr>
          <a:xfrm>
            <a:off x="4207968" y="4581399"/>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2133"/>
              </a:spcBef>
              <a:spcAft>
                <a:spcPts val="0"/>
              </a:spcAft>
              <a:buNone/>
              <a:defRPr sz="1867">
                <a:solidFill>
                  <a:schemeClr val="dk1"/>
                </a:solidFill>
              </a:defRPr>
            </a:lvl2pPr>
            <a:lvl3pPr lvl="2" algn="r" rtl="0">
              <a:lnSpc>
                <a:spcPct val="100000"/>
              </a:lnSpc>
              <a:spcBef>
                <a:spcPts val="2133"/>
              </a:spcBef>
              <a:spcAft>
                <a:spcPts val="0"/>
              </a:spcAft>
              <a:buNone/>
              <a:defRPr sz="1867">
                <a:solidFill>
                  <a:schemeClr val="dk1"/>
                </a:solidFill>
              </a:defRPr>
            </a:lvl3pPr>
            <a:lvl4pPr lvl="3" algn="r" rtl="0">
              <a:lnSpc>
                <a:spcPct val="100000"/>
              </a:lnSpc>
              <a:spcBef>
                <a:spcPts val="2133"/>
              </a:spcBef>
              <a:spcAft>
                <a:spcPts val="0"/>
              </a:spcAft>
              <a:buNone/>
              <a:defRPr sz="1867">
                <a:solidFill>
                  <a:schemeClr val="dk1"/>
                </a:solidFill>
              </a:defRPr>
            </a:lvl4pPr>
            <a:lvl5pPr lvl="4" algn="r" rtl="0">
              <a:lnSpc>
                <a:spcPct val="100000"/>
              </a:lnSpc>
              <a:spcBef>
                <a:spcPts val="2133"/>
              </a:spcBef>
              <a:spcAft>
                <a:spcPts val="0"/>
              </a:spcAft>
              <a:buNone/>
              <a:defRPr sz="1867">
                <a:solidFill>
                  <a:schemeClr val="dk1"/>
                </a:solidFill>
              </a:defRPr>
            </a:lvl5pPr>
            <a:lvl6pPr lvl="5" algn="r" rtl="0">
              <a:lnSpc>
                <a:spcPct val="100000"/>
              </a:lnSpc>
              <a:spcBef>
                <a:spcPts val="2133"/>
              </a:spcBef>
              <a:spcAft>
                <a:spcPts val="0"/>
              </a:spcAft>
              <a:buNone/>
              <a:defRPr sz="1867">
                <a:solidFill>
                  <a:schemeClr val="dk1"/>
                </a:solidFill>
              </a:defRPr>
            </a:lvl6pPr>
            <a:lvl7pPr lvl="6" algn="r" rtl="0">
              <a:lnSpc>
                <a:spcPct val="100000"/>
              </a:lnSpc>
              <a:spcBef>
                <a:spcPts val="2133"/>
              </a:spcBef>
              <a:spcAft>
                <a:spcPts val="0"/>
              </a:spcAft>
              <a:buNone/>
              <a:defRPr sz="1867">
                <a:solidFill>
                  <a:schemeClr val="dk1"/>
                </a:solidFill>
              </a:defRPr>
            </a:lvl7pPr>
            <a:lvl8pPr lvl="7" algn="r" rtl="0">
              <a:lnSpc>
                <a:spcPct val="100000"/>
              </a:lnSpc>
              <a:spcBef>
                <a:spcPts val="2133"/>
              </a:spcBef>
              <a:spcAft>
                <a:spcPts val="0"/>
              </a:spcAft>
              <a:buNone/>
              <a:defRPr sz="1867">
                <a:solidFill>
                  <a:schemeClr val="dk1"/>
                </a:solidFill>
              </a:defRPr>
            </a:lvl8pPr>
            <a:lvl9pPr lvl="8" algn="r" rtl="0">
              <a:lnSpc>
                <a:spcPct val="100000"/>
              </a:lnSpc>
              <a:spcBef>
                <a:spcPts val="2133"/>
              </a:spcBef>
              <a:spcAft>
                <a:spcPts val="2133"/>
              </a:spcAft>
              <a:buNone/>
              <a:defRPr sz="1867">
                <a:solidFill>
                  <a:schemeClr val="dk1"/>
                </a:solidFill>
              </a:defRPr>
            </a:lvl9pPr>
          </a:lstStyle>
          <a:p>
            <a:endParaRPr/>
          </a:p>
        </p:txBody>
      </p:sp>
      <p:sp>
        <p:nvSpPr>
          <p:cNvPr id="123" name="Google Shape;123;p19"/>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4" name="Google Shape;124;p19"/>
          <p:cNvSpPr/>
          <p:nvPr/>
        </p:nvSpPr>
        <p:spPr>
          <a:xfrm rot="10800000">
            <a:off x="0" y="34290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9"/>
          <p:cNvSpPr/>
          <p:nvPr/>
        </p:nvSpPr>
        <p:spPr>
          <a:xfrm rot="10800000">
            <a:off x="1621600" y="1415767"/>
            <a:ext cx="1621600" cy="2013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39;p8">
            <a:extLst>
              <a:ext uri="{FF2B5EF4-FFF2-40B4-BE49-F238E27FC236}">
                <a16:creationId xmlns:a16="http://schemas.microsoft.com/office/drawing/2014/main" id="{E735585A-DE65-4F24-9136-56E06CC0E6BF}"/>
              </a:ext>
            </a:extLst>
          </p:cNvPr>
          <p:cNvSpPr txBox="1">
            <a:spLocks noGrp="1"/>
          </p:cNvSpPr>
          <p:nvPr>
            <p:ph type="sldNum" idx="12"/>
          </p:nvPr>
        </p:nvSpPr>
        <p:spPr>
          <a:xfrm>
            <a:off x="11296611" y="62430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16643979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957067" y="510900"/>
            <a:ext cx="10277600" cy="124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 name="Google Shape;39;p8">
            <a:extLst>
              <a:ext uri="{FF2B5EF4-FFF2-40B4-BE49-F238E27FC236}">
                <a16:creationId xmlns:a16="http://schemas.microsoft.com/office/drawing/2014/main" id="{F864CAC9-29E2-49F7-A2BA-B449F1FBFB43}"/>
              </a:ext>
            </a:extLst>
          </p:cNvPr>
          <p:cNvSpPr txBox="1">
            <a:spLocks noGrp="1"/>
          </p:cNvSpPr>
          <p:nvPr>
            <p:ph type="sldNum" idx="12"/>
          </p:nvPr>
        </p:nvSpPr>
        <p:spPr>
          <a:xfrm>
            <a:off x="11826200" y="6429290"/>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2497750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957067" y="510900"/>
            <a:ext cx="10277600" cy="8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1" name="Google Shape;31;p6"/>
          <p:cNvSpPr/>
          <p:nvPr/>
        </p:nvSpPr>
        <p:spPr>
          <a:xfrm rot="5400000">
            <a:off x="8937800" y="36039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 name="Google Shape;39;p8">
            <a:extLst>
              <a:ext uri="{FF2B5EF4-FFF2-40B4-BE49-F238E27FC236}">
                <a16:creationId xmlns:a16="http://schemas.microsoft.com/office/drawing/2014/main" id="{08AF09DD-FB32-45B6-B6A6-3C017FDB5ECD}"/>
              </a:ext>
            </a:extLst>
          </p:cNvPr>
          <p:cNvSpPr txBox="1">
            <a:spLocks noGrp="1"/>
          </p:cNvSpPr>
          <p:nvPr>
            <p:ph type="sldNum" idx="12"/>
          </p:nvPr>
        </p:nvSpPr>
        <p:spPr>
          <a:xfrm>
            <a:off x="11826200" y="6429290"/>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297736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8800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3957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02581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9569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37581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3937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6614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17794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7350215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4" r:id="rId7"/>
    <p:sldLayoutId id="2147483725" r:id="rId8"/>
    <p:sldLayoutId id="2147483726" r:id="rId9"/>
    <p:sldLayoutId id="2147483727" r:id="rId10"/>
    <p:sldLayoutId id="2147483728" r:id="rId11"/>
    <p:sldLayoutId id="2147483730" r:id="rId12"/>
  </p:sldLayoutIdLst>
  <p:hf hdr="0" dt="0"/>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4" name="Google Shape;39;p8">
            <a:extLst>
              <a:ext uri="{FF2B5EF4-FFF2-40B4-BE49-F238E27FC236}">
                <a16:creationId xmlns:a16="http://schemas.microsoft.com/office/drawing/2014/main" id="{A7507EBC-6B49-46E2-BED1-2B8C8BD8B406}"/>
              </a:ext>
            </a:extLst>
          </p:cNvPr>
          <p:cNvSpPr txBox="1">
            <a:spLocks noGrp="1"/>
          </p:cNvSpPr>
          <p:nvPr>
            <p:ph type="sldNum" idx="4"/>
          </p:nvPr>
        </p:nvSpPr>
        <p:spPr>
          <a:xfrm>
            <a:off x="11296611" y="62430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solidFill>
                <a:schemeClr val="dk1"/>
              </a:solidFill>
            </a:endParaRPr>
          </a:p>
        </p:txBody>
      </p:sp>
    </p:spTree>
    <p:extLst>
      <p:ext uri="{BB962C8B-B14F-4D97-AF65-F5344CB8AC3E}">
        <p14:creationId xmlns:p14="http://schemas.microsoft.com/office/powerpoint/2010/main" val="877151510"/>
      </p:ext>
    </p:extLst>
  </p:cSld>
  <p:clrMap bg1="lt1" tx1="dk1" bg2="dk2" tx2="lt2" accent1="accent1" accent2="accent2" accent3="accent3" accent4="accent4" accent5="accent5" accent6="accent6" hlink="hlink" folHlink="folHlink"/>
  <p:sldLayoutIdLst>
    <p:sldLayoutId id="2147483775" r:id="rId1"/>
    <p:sldLayoutId id="2147483780" r:id="rId2"/>
    <p:sldLayoutId id="2147483785" r:id="rId3"/>
    <p:sldLayoutId id="2147483787" r:id="rId4"/>
    <p:sldLayoutId id="2147483792" r:id="rId5"/>
    <p:sldLayoutId id="2147483793" r:id="rId6"/>
    <p:sldLayoutId id="2147483794" r:id="rId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hyperlink" Target="https://github.com/fishaudio/Bert-VITS2"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hyperlink" Target="https://arxiv.org/abs/2202.12233"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3746298" y="2782445"/>
            <a:ext cx="4699404" cy="1293110"/>
          </a:xfrm>
          <a:prstGeom prst="rect">
            <a:avLst/>
          </a:prstGeom>
        </p:spPr>
        <p:txBody>
          <a:bodyPr spcFirstLastPara="1" wrap="square" lIns="121900" tIns="121900" rIns="121900" bIns="121900" anchor="b" anchorCtr="0">
            <a:noAutofit/>
          </a:bodyPr>
          <a:lstStyle/>
          <a:p>
            <a:pPr algn="l"/>
            <a:r>
              <a:rPr lang="en-US" sz="5400" dirty="0" err="1">
                <a:solidFill>
                  <a:schemeClr val="accent1"/>
                </a:solidFill>
              </a:rPr>
              <a:t>FakeFinder</a:t>
            </a:r>
            <a:r>
              <a:rPr lang="en-US" sz="5400" dirty="0">
                <a:solidFill>
                  <a:schemeClr val="accent1"/>
                </a:solidFill>
              </a:rPr>
              <a:t> </a:t>
            </a:r>
            <a:endParaRPr lang="en-US" sz="5400" dirty="0">
              <a:solidFill>
                <a:schemeClr val="dk2"/>
              </a:solidFill>
            </a:endParaRPr>
          </a:p>
        </p:txBody>
      </p:sp>
      <p:sp>
        <p:nvSpPr>
          <p:cNvPr id="186" name="Google Shape;186;p30"/>
          <p:cNvSpPr txBox="1">
            <a:spLocks noGrp="1"/>
          </p:cNvSpPr>
          <p:nvPr>
            <p:ph type="subTitle" idx="1"/>
          </p:nvPr>
        </p:nvSpPr>
        <p:spPr>
          <a:xfrm>
            <a:off x="4757388" y="4075555"/>
            <a:ext cx="2337680" cy="2140832"/>
          </a:xfrm>
          <a:prstGeom prst="rect">
            <a:avLst/>
          </a:prstGeom>
        </p:spPr>
        <p:txBody>
          <a:bodyPr spcFirstLastPara="1" wrap="square" lIns="121900" tIns="121900" rIns="121900" bIns="121900" anchor="t" anchorCtr="0">
            <a:noAutofit/>
          </a:bodyPr>
          <a:lstStyle/>
          <a:p>
            <a:pPr marL="0" indent="0" algn="l"/>
            <a:r>
              <a:rPr lang="en-US" altLang="zh-TW" sz="1800" dirty="0">
                <a:solidFill>
                  <a:schemeClr val="tx1"/>
                </a:solidFill>
              </a:rPr>
              <a:t>iOS APP </a:t>
            </a:r>
            <a:r>
              <a:rPr lang="en-US" altLang="zh-TW" sz="1800" dirty="0" err="1">
                <a:solidFill>
                  <a:schemeClr val="tx1"/>
                </a:solidFill>
              </a:rPr>
              <a:t>期末報告</a:t>
            </a:r>
            <a:endParaRPr lang="en-US" altLang="zh-TW" sz="1800" dirty="0">
              <a:solidFill>
                <a:schemeClr val="tx1"/>
              </a:solidFill>
            </a:endParaRPr>
          </a:p>
          <a:p>
            <a:pPr marL="0" indent="0" algn="l"/>
            <a:r>
              <a:rPr lang="zh-TW" altLang="en-US" sz="1800" dirty="0">
                <a:solidFill>
                  <a:schemeClr val="tx1"/>
                </a:solidFill>
                <a:latin typeface="微軟正黑體" panose="020B0604030504040204" pitchFamily="34" charset="-120"/>
                <a:ea typeface="微軟正黑體" panose="020B0604030504040204" pitchFamily="34" charset="-120"/>
              </a:rPr>
              <a:t>組名：代碼開源社</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l"/>
            <a:r>
              <a:rPr lang="zh-TW" altLang="en-US" sz="1800" dirty="0">
                <a:solidFill>
                  <a:schemeClr val="tx1"/>
                </a:solidFill>
                <a:latin typeface="微軟正黑體" panose="020B0604030504040204" pitchFamily="34" charset="-120"/>
                <a:ea typeface="微軟正黑體" panose="020B0604030504040204" pitchFamily="34" charset="-120"/>
              </a:rPr>
              <a:t>組員：</a:t>
            </a:r>
            <a:endParaRPr lang="en-US" altLang="zh-TW" sz="1800" dirty="0">
              <a:solidFill>
                <a:schemeClr val="tx1"/>
              </a:solidFill>
              <a:latin typeface="微軟正黑體" panose="020B0604030504040204" pitchFamily="34" charset="-120"/>
              <a:ea typeface="微軟正黑體" panose="020B0604030504040204" pitchFamily="34" charset="-120"/>
            </a:endParaRPr>
          </a:p>
          <a:p>
            <a:pPr marL="0" indent="0" algn="l"/>
            <a:r>
              <a:rPr lang="zh-TW" altLang="en-US" sz="1800" dirty="0">
                <a:solidFill>
                  <a:schemeClr val="tx1"/>
                </a:solidFill>
                <a:latin typeface="微軟正黑體" panose="020B0604030504040204" pitchFamily="34" charset="-120"/>
                <a:ea typeface="微軟正黑體" panose="020B0604030504040204" pitchFamily="34" charset="-120"/>
              </a:rPr>
              <a:t>資訊四丁 </a:t>
            </a:r>
            <a:r>
              <a:rPr lang="zh-TW" altLang="zh-TW" sz="1800" dirty="0">
                <a:effectLst/>
                <a:ea typeface="微軟正黑體" panose="020B0604030504040204" pitchFamily="34" charset="-120"/>
                <a:cs typeface="微軟正黑體" panose="020B0604030504040204" pitchFamily="34" charset="-120"/>
              </a:rPr>
              <a:t>徐葆驊 </a:t>
            </a:r>
            <a:endParaRPr lang="en-US" altLang="zh-TW" sz="1800" dirty="0">
              <a:effectLst/>
              <a:ea typeface="微軟正黑體" panose="020B0604030504040204" pitchFamily="34" charset="-120"/>
              <a:cs typeface="微軟正黑體" panose="020B0604030504040204" pitchFamily="34" charset="-120"/>
            </a:endParaRPr>
          </a:p>
          <a:p>
            <a:pPr marL="0" indent="0" algn="l"/>
            <a:r>
              <a:rPr lang="zh-TW" altLang="en-US" sz="1800" dirty="0">
                <a:solidFill>
                  <a:schemeClr val="tx1"/>
                </a:solidFill>
                <a:latin typeface="微軟正黑體" panose="020B0604030504040204" pitchFamily="34" charset="-120"/>
                <a:ea typeface="微軟正黑體" panose="020B0604030504040204" pitchFamily="34" charset="-120"/>
              </a:rPr>
              <a:t>資訊四丁 </a:t>
            </a:r>
            <a:r>
              <a:rPr lang="zh-TW" altLang="zh-TW" sz="1800" dirty="0">
                <a:effectLst/>
                <a:ea typeface="微軟正黑體" panose="020B0604030504040204" pitchFamily="34" charset="-120"/>
                <a:cs typeface="微軟正黑體" panose="020B0604030504040204" pitchFamily="34" charset="-120"/>
              </a:rPr>
              <a:t>吳念澤 </a:t>
            </a:r>
            <a:endParaRPr lang="en-US" altLang="zh-TW" sz="1800" dirty="0">
              <a:effectLst/>
              <a:ea typeface="微軟正黑體" panose="020B0604030504040204" pitchFamily="34" charset="-120"/>
              <a:cs typeface="微軟正黑體" panose="020B0604030504040204" pitchFamily="34" charset="-120"/>
            </a:endParaRPr>
          </a:p>
          <a:p>
            <a:pPr marL="0" indent="0" algn="l"/>
            <a:r>
              <a:rPr lang="zh-TW" altLang="en-US" sz="1800" dirty="0">
                <a:solidFill>
                  <a:schemeClr val="tx1"/>
                </a:solidFill>
                <a:latin typeface="微軟正黑體" panose="020B0604030504040204" pitchFamily="34" charset="-120"/>
                <a:ea typeface="微軟正黑體" panose="020B0604030504040204" pitchFamily="34" charset="-120"/>
              </a:rPr>
              <a:t>資訊四丁 </a:t>
            </a:r>
            <a:r>
              <a:rPr lang="zh-TW" altLang="zh-TW" sz="1800" dirty="0">
                <a:effectLst/>
                <a:ea typeface="微軟正黑體" panose="020B0604030504040204" pitchFamily="34" charset="-120"/>
                <a:cs typeface="微軟正黑體" panose="020B0604030504040204" pitchFamily="34" charset="-120"/>
              </a:rPr>
              <a:t>吳宜庭 </a:t>
            </a:r>
            <a:endParaRPr lang="zh-TW" altLang="en-US" sz="1800" dirty="0">
              <a:solidFill>
                <a:schemeClr val="tx1"/>
              </a:solidFill>
              <a:latin typeface="微軟正黑體" panose="020B0604030504040204" pitchFamily="34" charset="-120"/>
              <a:ea typeface="微軟正黑體" panose="020B0604030504040204" pitchFamily="34" charset="-12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57067" y="510900"/>
            <a:ext cx="10277600" cy="763600"/>
          </a:xfrm>
          <a:prstGeom prst="rect">
            <a:avLst/>
          </a:prstGeom>
        </p:spPr>
        <p:txBody>
          <a:bodyPr spcFirstLastPara="1" wrap="square" lIns="121900" tIns="121900" rIns="121900" bIns="121900" anchor="t" anchorCtr="0">
            <a:noAutofit/>
          </a:bodyPr>
          <a:lstStyle/>
          <a:p>
            <a:r>
              <a:rPr lang="zh-TW" altLang="en-US" sz="3600" dirty="0">
                <a:latin typeface="微軟正黑體" panose="020B0604030504040204" pitchFamily="34" charset="-120"/>
                <a:ea typeface="微軟正黑體" panose="020B0604030504040204" pitchFamily="34" charset="-120"/>
              </a:rPr>
              <a:t>作品介紹</a:t>
            </a:r>
            <a:endParaRPr dirty="0">
              <a:latin typeface="微軟正黑體" panose="020B0604030504040204" pitchFamily="34" charset="-120"/>
              <a:ea typeface="微軟正黑體" panose="020B0604030504040204" pitchFamily="34" charset="-120"/>
            </a:endParaRPr>
          </a:p>
        </p:txBody>
      </p:sp>
      <p:sp>
        <p:nvSpPr>
          <p:cNvPr id="10" name="投影片編號版面配置區 9">
            <a:extLst>
              <a:ext uri="{FF2B5EF4-FFF2-40B4-BE49-F238E27FC236}">
                <a16:creationId xmlns:a16="http://schemas.microsoft.com/office/drawing/2014/main" id="{F6E50073-BD74-4364-9CB0-F9F028E1A26D}"/>
              </a:ext>
            </a:extLst>
          </p:cNvPr>
          <p:cNvSpPr>
            <a:spLocks noGrp="1"/>
          </p:cNvSpPr>
          <p:nvPr>
            <p:ph type="sldNum" idx="12"/>
          </p:nvPr>
        </p:nvSpPr>
        <p:spPr/>
        <p:txBody>
          <a:bodyPr/>
          <a:lstStyle/>
          <a:p>
            <a:fld id="{00000000-1234-1234-1234-123412341234}" type="slidenum">
              <a:rPr lang="en" smtClean="0"/>
              <a:pPr/>
              <a:t>2</a:t>
            </a:fld>
            <a:endParaRPr lang="en">
              <a:solidFill>
                <a:schemeClr val="dk1"/>
              </a:solidFill>
            </a:endParaRPr>
          </a:p>
        </p:txBody>
      </p:sp>
      <p:pic>
        <p:nvPicPr>
          <p:cNvPr id="3" name="圖片 2">
            <a:extLst>
              <a:ext uri="{FF2B5EF4-FFF2-40B4-BE49-F238E27FC236}">
                <a16:creationId xmlns:a16="http://schemas.microsoft.com/office/drawing/2014/main" id="{9267CCBB-0241-2C93-9754-9B466423BAEE}"/>
              </a:ext>
            </a:extLst>
          </p:cNvPr>
          <p:cNvPicPr>
            <a:picLocks noChangeAspect="1"/>
          </p:cNvPicPr>
          <p:nvPr/>
        </p:nvPicPr>
        <p:blipFill>
          <a:blip r:embed="rId3"/>
          <a:stretch>
            <a:fillRect/>
          </a:stretch>
        </p:blipFill>
        <p:spPr>
          <a:xfrm>
            <a:off x="1162674" y="1622273"/>
            <a:ext cx="9866651" cy="4372127"/>
          </a:xfrm>
          <a:prstGeom prst="rect">
            <a:avLst/>
          </a:prstGeom>
        </p:spPr>
      </p:pic>
    </p:spTree>
    <p:extLst>
      <p:ext uri="{BB962C8B-B14F-4D97-AF65-F5344CB8AC3E}">
        <p14:creationId xmlns:p14="http://schemas.microsoft.com/office/powerpoint/2010/main" val="28779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57067" y="510900"/>
            <a:ext cx="10277600" cy="763600"/>
          </a:xfrm>
          <a:prstGeom prst="rect">
            <a:avLst/>
          </a:prstGeom>
        </p:spPr>
        <p:txBody>
          <a:bodyPr spcFirstLastPara="1" wrap="square" lIns="121900" tIns="121900" rIns="121900" bIns="121900" anchor="t" anchorCtr="0">
            <a:noAutofit/>
          </a:bodyPr>
          <a:lstStyle/>
          <a:p>
            <a:r>
              <a:rPr lang="zh-TW" altLang="en-US" sz="4400" dirty="0">
                <a:latin typeface="微軟正黑體"/>
                <a:ea typeface="微軟正黑體"/>
              </a:rPr>
              <a:t>使用流程圖</a:t>
            </a:r>
            <a:endParaRPr lang="en-US" altLang="zh-TW" sz="4400" dirty="0">
              <a:latin typeface="微軟正黑體" panose="020B0604030504040204" pitchFamily="34" charset="-120"/>
              <a:ea typeface="微軟正黑體" panose="020B0604030504040204" pitchFamily="34" charset="-120"/>
            </a:endParaRPr>
          </a:p>
        </p:txBody>
      </p:sp>
      <p:sp>
        <p:nvSpPr>
          <p:cNvPr id="10" name="投影片編號版面配置區 9">
            <a:extLst>
              <a:ext uri="{FF2B5EF4-FFF2-40B4-BE49-F238E27FC236}">
                <a16:creationId xmlns:a16="http://schemas.microsoft.com/office/drawing/2014/main" id="{F6E50073-BD74-4364-9CB0-F9F028E1A26D}"/>
              </a:ext>
            </a:extLst>
          </p:cNvPr>
          <p:cNvSpPr>
            <a:spLocks noGrp="1"/>
          </p:cNvSpPr>
          <p:nvPr>
            <p:ph type="sldNum" idx="12"/>
          </p:nvPr>
        </p:nvSpPr>
        <p:spPr/>
        <p:txBody>
          <a:bodyPr/>
          <a:lstStyle/>
          <a:p>
            <a:fld id="{00000000-1234-1234-1234-123412341234}" type="slidenum">
              <a:rPr lang="en" smtClean="0"/>
              <a:pPr/>
              <a:t>3</a:t>
            </a:fld>
            <a:endParaRPr lang="en">
              <a:solidFill>
                <a:schemeClr val="dk1"/>
              </a:solidFill>
            </a:endParaRPr>
          </a:p>
        </p:txBody>
      </p:sp>
      <p:pic>
        <p:nvPicPr>
          <p:cNvPr id="63" name="圖片 62">
            <a:extLst>
              <a:ext uri="{FF2B5EF4-FFF2-40B4-BE49-F238E27FC236}">
                <a16:creationId xmlns:a16="http://schemas.microsoft.com/office/drawing/2014/main" id="{AC50A5FF-284E-1DCF-4AFE-2F56A3070EBD}"/>
              </a:ext>
            </a:extLst>
          </p:cNvPr>
          <p:cNvPicPr>
            <a:picLocks noChangeAspect="1"/>
          </p:cNvPicPr>
          <p:nvPr/>
        </p:nvPicPr>
        <p:blipFill>
          <a:blip r:embed="rId3"/>
          <a:stretch>
            <a:fillRect/>
          </a:stretch>
        </p:blipFill>
        <p:spPr>
          <a:xfrm>
            <a:off x="3602898" y="1572913"/>
            <a:ext cx="4985937" cy="4476193"/>
          </a:xfrm>
          <a:prstGeom prst="rect">
            <a:avLst/>
          </a:prstGeom>
        </p:spPr>
      </p:pic>
    </p:spTree>
    <p:extLst>
      <p:ext uri="{BB962C8B-B14F-4D97-AF65-F5344CB8AC3E}">
        <p14:creationId xmlns:p14="http://schemas.microsoft.com/office/powerpoint/2010/main" val="428612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003244" y="190274"/>
            <a:ext cx="6178739" cy="863600"/>
          </a:xfrm>
          <a:prstGeom prst="rect">
            <a:avLst/>
          </a:prstGeom>
        </p:spPr>
        <p:txBody>
          <a:bodyPr spcFirstLastPara="1" wrap="square" lIns="121900" tIns="121900" rIns="121900" bIns="121900" anchor="t" anchorCtr="0">
            <a:noAutofit/>
          </a:bodyPr>
          <a:lstStyle/>
          <a:p>
            <a:r>
              <a:rPr lang="zh-TW" altLang="en-US" sz="3600" dirty="0">
                <a:latin typeface="微軟正黑體" panose="020B0604030504040204" pitchFamily="34" charset="-120"/>
                <a:ea typeface="微軟正黑體" panose="020B0604030504040204" pitchFamily="34" charset="-120"/>
              </a:rPr>
              <a:t>語音生成模型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a:t>
            </a:r>
            <a:r>
              <a:rPr lang="en-US" altLang="zh-TW" sz="3600" dirty="0">
                <a:latin typeface="微軟正黑體" panose="020B0604030504040204" pitchFamily="34" charset="-120"/>
                <a:ea typeface="微軟正黑體" panose="020B0604030504040204" pitchFamily="34" charset="-120"/>
              </a:rPr>
              <a:t>BERT-VITS2</a:t>
            </a:r>
            <a:endParaRPr sz="36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DAED9328-2FEE-4820-AEE4-8B8F557BD0DD}"/>
              </a:ext>
            </a:extLst>
          </p:cNvPr>
          <p:cNvSpPr txBox="1"/>
          <p:nvPr/>
        </p:nvSpPr>
        <p:spPr>
          <a:xfrm>
            <a:off x="9533668" y="4626446"/>
            <a:ext cx="2263095" cy="369332"/>
          </a:xfrm>
          <a:prstGeom prst="rect">
            <a:avLst/>
          </a:prstGeom>
          <a:noFill/>
        </p:spPr>
        <p:txBody>
          <a:bodyPr wrap="square" rtlCol="0">
            <a:spAutoFit/>
          </a:bodyPr>
          <a:lstStyle/>
          <a:p>
            <a:pPr algn="ctr"/>
            <a:r>
              <a:rPr lang="en-US" altLang="zh-TW" sz="1800" b="1">
                <a:latin typeface="微軟正黑體" panose="020B0604030504040204" pitchFamily="34" charset="-120"/>
                <a:ea typeface="微軟正黑體" panose="020B0604030504040204" pitchFamily="34" charset="-120"/>
                <a:cs typeface="Times New Roman" panose="02020603050405020304" pitchFamily="18" charset="0"/>
              </a:rPr>
              <a:t>Target Text</a:t>
            </a:r>
            <a:endParaRPr lang="zh-TW" altLang="en-US" sz="1800" b="1">
              <a:latin typeface="微軟正黑體" panose="020B0604030504040204" pitchFamily="34" charset="-120"/>
              <a:ea typeface="微軟正黑體" panose="020B0604030504040204" pitchFamily="34" charset="-120"/>
              <a:cs typeface="Times New Roman" panose="02020603050405020304" pitchFamily="18" charset="0"/>
            </a:endParaRPr>
          </a:p>
        </p:txBody>
      </p:sp>
      <p:cxnSp>
        <p:nvCxnSpPr>
          <p:cNvPr id="29" name="直線單箭頭接點 28">
            <a:extLst>
              <a:ext uri="{FF2B5EF4-FFF2-40B4-BE49-F238E27FC236}">
                <a16:creationId xmlns:a16="http://schemas.microsoft.com/office/drawing/2014/main" id="{FB568384-CE96-479E-9A2F-CAEA5A57ECD7}"/>
              </a:ext>
            </a:extLst>
          </p:cNvPr>
          <p:cNvCxnSpPr>
            <a:cxnSpLocks/>
          </p:cNvCxnSpPr>
          <p:nvPr/>
        </p:nvCxnSpPr>
        <p:spPr>
          <a:xfrm flipH="1" flipV="1">
            <a:off x="8791575" y="2786658"/>
            <a:ext cx="816284" cy="1"/>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E99776E3-9D7C-4212-9172-736F989D1535}"/>
              </a:ext>
            </a:extLst>
          </p:cNvPr>
          <p:cNvCxnSpPr>
            <a:cxnSpLocks/>
          </p:cNvCxnSpPr>
          <p:nvPr/>
        </p:nvCxnSpPr>
        <p:spPr>
          <a:xfrm flipH="1">
            <a:off x="1679997" y="3528648"/>
            <a:ext cx="1101303"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文字方塊 30">
            <a:extLst>
              <a:ext uri="{FF2B5EF4-FFF2-40B4-BE49-F238E27FC236}">
                <a16:creationId xmlns:a16="http://schemas.microsoft.com/office/drawing/2014/main" id="{10468C08-77D1-4D6D-8C8A-9137775A899A}"/>
              </a:ext>
            </a:extLst>
          </p:cNvPr>
          <p:cNvSpPr txBox="1"/>
          <p:nvPr/>
        </p:nvSpPr>
        <p:spPr>
          <a:xfrm>
            <a:off x="342961" y="3886095"/>
            <a:ext cx="1251802" cy="400110"/>
          </a:xfrm>
          <a:prstGeom prst="rect">
            <a:avLst/>
          </a:prstGeom>
          <a:noFill/>
        </p:spPr>
        <p:txBody>
          <a:bodyPr wrap="square" rtlCol="0">
            <a:spAutoFit/>
          </a:bodyPr>
          <a:lstStyle/>
          <a:p>
            <a:r>
              <a:rPr lang="en-US" altLang="zh-TW" sz="2000" b="1">
                <a:latin typeface="微軟正黑體" panose="020B0604030504040204" pitchFamily="34" charset="-120"/>
                <a:ea typeface="微軟正黑體" panose="020B0604030504040204" pitchFamily="34" charset="-120"/>
                <a:cs typeface="Times New Roman" panose="02020603050405020304" pitchFamily="18" charset="0"/>
              </a:rPr>
              <a:t>Spoofed</a:t>
            </a:r>
            <a:endParaRPr lang="zh-TW" altLang="en-US" sz="2000" b="1">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32" name="圖片 31">
            <a:extLst>
              <a:ext uri="{FF2B5EF4-FFF2-40B4-BE49-F238E27FC236}">
                <a16:creationId xmlns:a16="http://schemas.microsoft.com/office/drawing/2014/main" id="{3D55899D-4225-426B-95BC-751EF9759A2F}"/>
              </a:ext>
            </a:extLst>
          </p:cNvPr>
          <p:cNvPicPr>
            <a:picLocks noChangeAspect="1"/>
          </p:cNvPicPr>
          <p:nvPr/>
        </p:nvPicPr>
        <p:blipFill>
          <a:blip r:embed="rId3"/>
          <a:stretch>
            <a:fillRect/>
          </a:stretch>
        </p:blipFill>
        <p:spPr>
          <a:xfrm>
            <a:off x="430014" y="2956158"/>
            <a:ext cx="1077697" cy="1077697"/>
          </a:xfrm>
          <a:prstGeom prst="rect">
            <a:avLst/>
          </a:prstGeom>
        </p:spPr>
      </p:pic>
      <p:sp>
        <p:nvSpPr>
          <p:cNvPr id="54" name="投影片編號版面配置區 53">
            <a:extLst>
              <a:ext uri="{FF2B5EF4-FFF2-40B4-BE49-F238E27FC236}">
                <a16:creationId xmlns:a16="http://schemas.microsoft.com/office/drawing/2014/main" id="{22FE9025-3FA6-47E4-BD72-492B86C4FE37}"/>
              </a:ext>
            </a:extLst>
          </p:cNvPr>
          <p:cNvSpPr>
            <a:spLocks noGrp="1"/>
          </p:cNvSpPr>
          <p:nvPr>
            <p:ph type="sldNum" idx="12"/>
          </p:nvPr>
        </p:nvSpPr>
        <p:spPr>
          <a:xfrm>
            <a:off x="11797625" y="6387613"/>
            <a:ext cx="731600" cy="524800"/>
          </a:xfrm>
        </p:spPr>
        <p:txBody>
          <a:bodyPr/>
          <a:lstStyle/>
          <a:p>
            <a:fld id="{00000000-1234-1234-1234-123412341234}" type="slidenum">
              <a:rPr lang="en" smtClean="0">
                <a:latin typeface="微軟正黑體" panose="020B0604030504040204" pitchFamily="34" charset="-120"/>
                <a:ea typeface="微軟正黑體" panose="020B0604030504040204" pitchFamily="34" charset="-120"/>
              </a:rPr>
              <a:pPr/>
              <a:t>4</a:t>
            </a:fld>
            <a:endParaRPr lang="en">
              <a:solidFill>
                <a:schemeClr val="dk1"/>
              </a:solidFill>
              <a:latin typeface="微軟正黑體" panose="020B0604030504040204" pitchFamily="34" charset="-120"/>
              <a:ea typeface="微軟正黑體" panose="020B0604030504040204" pitchFamily="34" charset="-120"/>
            </a:endParaRPr>
          </a:p>
        </p:txBody>
      </p:sp>
      <p:pic>
        <p:nvPicPr>
          <p:cNvPr id="67" name="圖片 66" descr="一張含有 字型, 設計, 印刷術 的圖片&#10;&#10;自動產生的描述">
            <a:extLst>
              <a:ext uri="{FF2B5EF4-FFF2-40B4-BE49-F238E27FC236}">
                <a16:creationId xmlns:a16="http://schemas.microsoft.com/office/drawing/2014/main" id="{E2583892-598E-4BD0-8263-55060B263E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5881" y="2204106"/>
            <a:ext cx="1629921" cy="692716"/>
          </a:xfrm>
          <a:prstGeom prst="rect">
            <a:avLst/>
          </a:prstGeom>
        </p:spPr>
      </p:pic>
      <p:grpSp>
        <p:nvGrpSpPr>
          <p:cNvPr id="65" name="群組 64">
            <a:extLst>
              <a:ext uri="{FF2B5EF4-FFF2-40B4-BE49-F238E27FC236}">
                <a16:creationId xmlns:a16="http://schemas.microsoft.com/office/drawing/2014/main" id="{891ADF87-9BA0-4B68-A006-88963EA07C96}"/>
              </a:ext>
            </a:extLst>
          </p:cNvPr>
          <p:cNvGrpSpPr/>
          <p:nvPr/>
        </p:nvGrpSpPr>
        <p:grpSpPr>
          <a:xfrm>
            <a:off x="2960785" y="2254531"/>
            <a:ext cx="5777999" cy="2480950"/>
            <a:chOff x="3207000" y="2083930"/>
            <a:chExt cx="5777999" cy="2480950"/>
          </a:xfrm>
        </p:grpSpPr>
        <p:sp>
          <p:nvSpPr>
            <p:cNvPr id="56" name="矩形: 圓角 55">
              <a:extLst>
                <a:ext uri="{FF2B5EF4-FFF2-40B4-BE49-F238E27FC236}">
                  <a16:creationId xmlns:a16="http://schemas.microsoft.com/office/drawing/2014/main" id="{AC84AF49-24B7-4F1D-B358-F564075E2011}"/>
                </a:ext>
              </a:extLst>
            </p:cNvPr>
            <p:cNvSpPr/>
            <p:nvPr/>
          </p:nvSpPr>
          <p:spPr>
            <a:xfrm>
              <a:off x="3207000" y="2083930"/>
              <a:ext cx="5777999" cy="2480950"/>
            </a:xfrm>
            <a:prstGeom prst="round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pic>
          <p:nvPicPr>
            <p:cNvPr id="36" name="Picture 8" descr="問題】原神的英文標題為何用的是日文發音Genshin? @原神哈啦板- 巴哈姆特">
              <a:extLst>
                <a:ext uri="{FF2B5EF4-FFF2-40B4-BE49-F238E27FC236}">
                  <a16:creationId xmlns:a16="http://schemas.microsoft.com/office/drawing/2014/main" id="{1D24E8BA-D200-43C0-B57B-93350AB8AB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9444" y="2785557"/>
              <a:ext cx="1686426" cy="896956"/>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圓角 54">
              <a:extLst>
                <a:ext uri="{FF2B5EF4-FFF2-40B4-BE49-F238E27FC236}">
                  <a16:creationId xmlns:a16="http://schemas.microsoft.com/office/drawing/2014/main" id="{C0727D5C-7C00-4F5D-8CA2-11C22A4399D1}"/>
                </a:ext>
              </a:extLst>
            </p:cNvPr>
            <p:cNvSpPr/>
            <p:nvPr/>
          </p:nvSpPr>
          <p:spPr>
            <a:xfrm>
              <a:off x="3417885" y="2848069"/>
              <a:ext cx="1862849" cy="7717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latin typeface="微軟正黑體" panose="020B0604030504040204" pitchFamily="34" charset="-120"/>
                  <a:ea typeface="微軟正黑體" panose="020B0604030504040204" pitchFamily="34" charset="-120"/>
                </a:rPr>
                <a:t>BERT-VITS2</a:t>
              </a:r>
              <a:endParaRPr lang="zh-TW" altLang="en-US">
                <a:latin typeface="微軟正黑體" panose="020B0604030504040204" pitchFamily="34" charset="-120"/>
                <a:ea typeface="微軟正黑體" panose="020B0604030504040204" pitchFamily="34" charset="-120"/>
              </a:endParaRPr>
            </a:p>
          </p:txBody>
        </p:sp>
        <p:cxnSp>
          <p:nvCxnSpPr>
            <p:cNvPr id="58" name="直線單箭頭接點 57">
              <a:extLst>
                <a:ext uri="{FF2B5EF4-FFF2-40B4-BE49-F238E27FC236}">
                  <a16:creationId xmlns:a16="http://schemas.microsoft.com/office/drawing/2014/main" id="{F802B9CC-1177-4223-BD83-A1827ECBBF91}"/>
                </a:ext>
              </a:extLst>
            </p:cNvPr>
            <p:cNvCxnSpPr>
              <a:stCxn id="36" idx="1"/>
              <a:endCxn id="55" idx="3"/>
            </p:cNvCxnSpPr>
            <p:nvPr/>
          </p:nvCxnSpPr>
          <p:spPr>
            <a:xfrm flipH="1" flipV="1">
              <a:off x="5280734" y="3233941"/>
              <a:ext cx="1888710" cy="94"/>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D99E75A1-4EAC-4D01-ADFD-F8D7DE17F252}"/>
                </a:ext>
              </a:extLst>
            </p:cNvPr>
            <p:cNvSpPr txBox="1"/>
            <p:nvPr/>
          </p:nvSpPr>
          <p:spPr>
            <a:xfrm>
              <a:off x="5411596" y="2825083"/>
              <a:ext cx="1765300" cy="369332"/>
            </a:xfrm>
            <a:prstGeom prst="rect">
              <a:avLst/>
            </a:prstGeom>
            <a:noFill/>
          </p:spPr>
          <p:txBody>
            <a:bodyPr wrap="square" rtlCol="0">
              <a:spAutoFit/>
            </a:bodyPr>
            <a:lstStyle/>
            <a:p>
              <a:r>
                <a:rPr lang="en-US" altLang="zh-TW" b="1">
                  <a:latin typeface="微軟正黑體" panose="020B0604030504040204" pitchFamily="34" charset="-120"/>
                  <a:ea typeface="微軟正黑體" panose="020B0604030504040204" pitchFamily="34" charset="-120"/>
                </a:rPr>
                <a:t>Pretrained on</a:t>
              </a:r>
              <a:endParaRPr lang="zh-TW" altLang="en-US" b="1">
                <a:latin typeface="微軟正黑體" panose="020B0604030504040204" pitchFamily="34" charset="-120"/>
                <a:ea typeface="微軟正黑體" panose="020B0604030504040204" pitchFamily="34" charset="-120"/>
              </a:endParaRPr>
            </a:p>
          </p:txBody>
        </p:sp>
      </p:grpSp>
      <p:sp>
        <p:nvSpPr>
          <p:cNvPr id="66" name="語音泡泡: 圓角矩形 65">
            <a:extLst>
              <a:ext uri="{FF2B5EF4-FFF2-40B4-BE49-F238E27FC236}">
                <a16:creationId xmlns:a16="http://schemas.microsoft.com/office/drawing/2014/main" id="{9E4A995D-EF9A-4C77-BF9D-D803DB803078}"/>
              </a:ext>
            </a:extLst>
          </p:cNvPr>
          <p:cNvSpPr/>
          <p:nvPr/>
        </p:nvSpPr>
        <p:spPr>
          <a:xfrm>
            <a:off x="9607858" y="3654350"/>
            <a:ext cx="1945968" cy="863600"/>
          </a:xfrm>
          <a:prstGeom prst="wedgeRoundRectCallout">
            <a:avLst/>
          </a:prstGeom>
          <a:solidFill>
            <a:srgbClr val="F486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b="1" dirty="0">
                <a:solidFill>
                  <a:schemeClr val="tx1"/>
                </a:solidFill>
                <a:latin typeface="俐方體11號" pitchFamily="2" charset="-120"/>
                <a:ea typeface="俐方體11號" pitchFamily="2" charset="-120"/>
              </a:rPr>
              <a:t>やろう  もう一回がない試合</a:t>
            </a:r>
            <a:endParaRPr lang="en-US" altLang="ja-JP" sz="1800" b="1" dirty="0">
              <a:solidFill>
                <a:schemeClr val="tx1"/>
              </a:solidFill>
              <a:latin typeface="俐方體11號" pitchFamily="2" charset="-120"/>
              <a:ea typeface="俐方體11號" pitchFamily="2" charset="-120"/>
            </a:endParaRPr>
          </a:p>
        </p:txBody>
      </p:sp>
      <p:cxnSp>
        <p:nvCxnSpPr>
          <p:cNvPr id="92" name="直線單箭頭接點 91">
            <a:extLst>
              <a:ext uri="{FF2B5EF4-FFF2-40B4-BE49-F238E27FC236}">
                <a16:creationId xmlns:a16="http://schemas.microsoft.com/office/drawing/2014/main" id="{DA7BD567-CF05-4C18-B6FA-603074192E8A}"/>
              </a:ext>
            </a:extLst>
          </p:cNvPr>
          <p:cNvCxnSpPr>
            <a:cxnSpLocks/>
          </p:cNvCxnSpPr>
          <p:nvPr/>
        </p:nvCxnSpPr>
        <p:spPr>
          <a:xfrm flipH="1" flipV="1">
            <a:off x="8791575" y="4033855"/>
            <a:ext cx="763492" cy="1185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3" name="文字方塊 92">
            <a:extLst>
              <a:ext uri="{FF2B5EF4-FFF2-40B4-BE49-F238E27FC236}">
                <a16:creationId xmlns:a16="http://schemas.microsoft.com/office/drawing/2014/main" id="{433760C2-9D0E-4B26-AB4F-FA4656FFA582}"/>
              </a:ext>
            </a:extLst>
          </p:cNvPr>
          <p:cNvSpPr txBox="1"/>
          <p:nvPr/>
        </p:nvSpPr>
        <p:spPr>
          <a:xfrm>
            <a:off x="9595403" y="2979019"/>
            <a:ext cx="2139624" cy="369332"/>
          </a:xfrm>
          <a:prstGeom prst="rect">
            <a:avLst/>
          </a:prstGeom>
          <a:noFill/>
        </p:spPr>
        <p:txBody>
          <a:bodyPr wrap="square" rtlCol="0">
            <a:spAutoFit/>
          </a:bodyPr>
          <a:lstStyle/>
          <a:p>
            <a:pPr algn="ctr"/>
            <a:r>
              <a:rPr lang="en-US" altLang="zh-TW" b="1">
                <a:latin typeface="微軟正黑體" panose="020B0604030504040204" pitchFamily="34" charset="-120"/>
                <a:ea typeface="微軟正黑體" panose="020B0604030504040204" pitchFamily="34" charset="-120"/>
                <a:cs typeface="Times New Roman" panose="02020603050405020304" pitchFamily="18" charset="0"/>
              </a:rPr>
              <a:t>Reference Audio</a:t>
            </a:r>
          </a:p>
        </p:txBody>
      </p:sp>
      <p:sp>
        <p:nvSpPr>
          <p:cNvPr id="81" name="文字方塊 80">
            <a:extLst>
              <a:ext uri="{FF2B5EF4-FFF2-40B4-BE49-F238E27FC236}">
                <a16:creationId xmlns:a16="http://schemas.microsoft.com/office/drawing/2014/main" id="{6F3C7EAD-4CA0-4CE8-B959-26D52A7C1A48}"/>
              </a:ext>
            </a:extLst>
          </p:cNvPr>
          <p:cNvSpPr txBox="1"/>
          <p:nvPr/>
        </p:nvSpPr>
        <p:spPr>
          <a:xfrm>
            <a:off x="1624077" y="3022634"/>
            <a:ext cx="1336708" cy="369332"/>
          </a:xfrm>
          <a:prstGeom prst="rect">
            <a:avLst/>
          </a:prstGeom>
          <a:noFill/>
        </p:spPr>
        <p:txBody>
          <a:bodyPr wrap="square" rtlCol="0">
            <a:spAutoFit/>
          </a:bodyPr>
          <a:lstStyle/>
          <a:p>
            <a:r>
              <a:rPr lang="en-US" altLang="zh-TW" b="1">
                <a:latin typeface="微軟正黑體" panose="020B0604030504040204" pitchFamily="34" charset="-120"/>
                <a:ea typeface="微軟正黑體" panose="020B0604030504040204" pitchFamily="34" charset="-120"/>
              </a:rPr>
              <a:t>Zero-Shot</a:t>
            </a:r>
            <a:endParaRPr lang="zh-TW" altLang="en-US" b="1">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3384D46-A113-4937-85B8-EDFD4B986D22}"/>
              </a:ext>
            </a:extLst>
          </p:cNvPr>
          <p:cNvSpPr txBox="1"/>
          <p:nvPr/>
        </p:nvSpPr>
        <p:spPr>
          <a:xfrm>
            <a:off x="75231" y="6480736"/>
            <a:ext cx="5700233" cy="338554"/>
          </a:xfrm>
          <a:prstGeom prst="rect">
            <a:avLst/>
          </a:prstGeom>
          <a:noFill/>
        </p:spPr>
        <p:txBody>
          <a:bodyPr wrap="square" rtlCol="0">
            <a:spAutoFit/>
          </a:bodyPr>
          <a:lstStyle/>
          <a:p>
            <a:r>
              <a:rPr lang="zh-TW" altLang="en-US" sz="1600">
                <a:latin typeface="微軟正黑體" panose="020B0604030504040204" pitchFamily="34" charset="-120"/>
                <a:ea typeface="微軟正黑體" panose="020B0604030504040204" pitchFamily="34" charset="-120"/>
              </a:rPr>
              <a:t>出處：</a:t>
            </a:r>
            <a:r>
              <a:rPr lang="en-US" altLang="zh-TW" sz="1600">
                <a:latin typeface="微軟正黑體" panose="020B0604030504040204" pitchFamily="34" charset="-120"/>
                <a:ea typeface="微軟正黑體" panose="020B0604030504040204" pitchFamily="34" charset="-120"/>
                <a:hlinkClick r:id="rId6"/>
              </a:rPr>
              <a:t>https://github.com/fishaudio/Bert-VITS2</a:t>
            </a:r>
            <a:r>
              <a:rPr lang="en-US" altLang="zh-TW" sz="1600">
                <a:latin typeface="微軟正黑體" panose="020B0604030504040204" pitchFamily="34" charset="-120"/>
                <a:ea typeface="微軟正黑體" panose="020B0604030504040204" pitchFamily="34" charset="-120"/>
              </a:rPr>
              <a:t> </a:t>
            </a:r>
            <a:endParaRPr lang="zh-TW" altLang="en-US" sz="160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7130BB73-092B-40FD-9054-CBE9D13C7A18}"/>
              </a:ext>
            </a:extLst>
          </p:cNvPr>
          <p:cNvSpPr txBox="1"/>
          <p:nvPr/>
        </p:nvSpPr>
        <p:spPr>
          <a:xfrm>
            <a:off x="4474682" y="1053874"/>
            <a:ext cx="2750204" cy="523220"/>
          </a:xfrm>
          <a:prstGeom prst="rect">
            <a:avLst/>
          </a:prstGeom>
          <a:solidFill>
            <a:schemeClr val="accent3">
              <a:lumMod val="60000"/>
              <a:lumOff val="40000"/>
            </a:schemeClr>
          </a:solidFill>
        </p:spPr>
        <p:txBody>
          <a:bodyPr wrap="square" rtlCol="0">
            <a:spAutoFit/>
          </a:bodyPr>
          <a:lstStyle/>
          <a:p>
            <a:pPr algn="ctr"/>
            <a:r>
              <a:rPr lang="en-US" altLang="zh-TW" sz="2800"/>
              <a:t>Inference stage</a:t>
            </a:r>
            <a:endParaRPr lang="zh-TW" altLang="en-US" sz="2800"/>
          </a:p>
        </p:txBody>
      </p:sp>
    </p:spTree>
    <p:extLst>
      <p:ext uri="{BB962C8B-B14F-4D97-AF65-F5344CB8AC3E}">
        <p14:creationId xmlns:p14="http://schemas.microsoft.com/office/powerpoint/2010/main" val="276879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3" name="文字方塊 22">
            <a:extLst>
              <a:ext uri="{FF2B5EF4-FFF2-40B4-BE49-F238E27FC236}">
                <a16:creationId xmlns:a16="http://schemas.microsoft.com/office/drawing/2014/main" id="{5281A876-C73A-4E5F-B6BE-AECAF74F033A}"/>
              </a:ext>
            </a:extLst>
          </p:cNvPr>
          <p:cNvSpPr txBox="1"/>
          <p:nvPr/>
        </p:nvSpPr>
        <p:spPr>
          <a:xfrm>
            <a:off x="3178558" y="5542895"/>
            <a:ext cx="781050" cy="523220"/>
          </a:xfrm>
          <a:prstGeom prst="rect">
            <a:avLst/>
          </a:prstGeom>
          <a:noFill/>
        </p:spPr>
        <p:txBody>
          <a:bodyPr wrap="square" rtlCol="0">
            <a:spAutoFit/>
          </a:bodyPr>
          <a:lstStyle/>
          <a:p>
            <a:r>
              <a:rPr lang="zh-TW" altLang="en-US" sz="2800">
                <a:latin typeface="微軟正黑體" panose="020B0604030504040204" pitchFamily="34" charset="-120"/>
                <a:ea typeface="微軟正黑體" panose="020B0604030504040204" pitchFamily="34" charset="-120"/>
              </a:rPr>
              <a:t>真</a:t>
            </a:r>
          </a:p>
        </p:txBody>
      </p:sp>
      <p:sp>
        <p:nvSpPr>
          <p:cNvPr id="28" name="文字方塊 27">
            <a:extLst>
              <a:ext uri="{FF2B5EF4-FFF2-40B4-BE49-F238E27FC236}">
                <a16:creationId xmlns:a16="http://schemas.microsoft.com/office/drawing/2014/main" id="{322A5DBA-2B7D-4F00-9ACF-85868AE1BBFF}"/>
              </a:ext>
            </a:extLst>
          </p:cNvPr>
          <p:cNvSpPr txBox="1"/>
          <p:nvPr/>
        </p:nvSpPr>
        <p:spPr>
          <a:xfrm>
            <a:off x="6511925" y="5553075"/>
            <a:ext cx="781050" cy="523220"/>
          </a:xfrm>
          <a:prstGeom prst="rect">
            <a:avLst/>
          </a:prstGeom>
          <a:noFill/>
        </p:spPr>
        <p:txBody>
          <a:bodyPr wrap="square" rtlCol="0">
            <a:spAutoFit/>
          </a:bodyPr>
          <a:lstStyle/>
          <a:p>
            <a:r>
              <a:rPr lang="zh-TW" altLang="en-US" sz="2800">
                <a:latin typeface="微軟正黑體" panose="020B0604030504040204" pitchFamily="34" charset="-120"/>
                <a:ea typeface="微軟正黑體" panose="020B0604030504040204" pitchFamily="34" charset="-120"/>
              </a:rPr>
              <a:t>偽</a:t>
            </a:r>
          </a:p>
        </p:txBody>
      </p:sp>
      <p:sp>
        <p:nvSpPr>
          <p:cNvPr id="214" name="Google Shape;214;p33"/>
          <p:cNvSpPr txBox="1">
            <a:spLocks noGrp="1"/>
          </p:cNvSpPr>
          <p:nvPr>
            <p:ph type="title"/>
          </p:nvPr>
        </p:nvSpPr>
        <p:spPr>
          <a:xfrm>
            <a:off x="3569083" y="-261138"/>
            <a:ext cx="3333367" cy="1007600"/>
          </a:xfrm>
          <a:prstGeom prst="rect">
            <a:avLst/>
          </a:prstGeom>
        </p:spPr>
        <p:txBody>
          <a:bodyPr spcFirstLastPara="1" wrap="square" lIns="121900" tIns="121900" rIns="121900" bIns="121900" anchor="b" anchorCtr="0">
            <a:noAutofit/>
          </a:bodyPr>
          <a:lstStyle/>
          <a:p>
            <a:r>
              <a:rPr lang="zh-TW" altLang="en-US" sz="3600">
                <a:latin typeface="微軟正黑體" panose="020B0604030504040204" pitchFamily="34" charset="-120"/>
                <a:ea typeface="微軟正黑體" panose="020B0604030504040204" pitchFamily="34" charset="-120"/>
              </a:rPr>
              <a:t>生成結果</a:t>
            </a:r>
            <a:endParaRPr sz="3600">
              <a:latin typeface="微軟正黑體" panose="020B0604030504040204" pitchFamily="34" charset="-120"/>
              <a:ea typeface="微軟正黑體" panose="020B0604030504040204" pitchFamily="34" charset="-120"/>
            </a:endParaRPr>
          </a:p>
        </p:txBody>
      </p:sp>
      <p:sp>
        <p:nvSpPr>
          <p:cNvPr id="216" name="Google Shape;216;p33"/>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微軟正黑體" panose="020B0604030504040204" pitchFamily="34" charset="-120"/>
              <a:ea typeface="微軟正黑體" panose="020B0604030504040204" pitchFamily="34" charset="-120"/>
              <a:cs typeface="Arial"/>
              <a:sym typeface="Arial"/>
            </a:endParaRPr>
          </a:p>
        </p:txBody>
      </p:sp>
      <p:sp>
        <p:nvSpPr>
          <p:cNvPr id="14" name="投影片編號版面配置區 13">
            <a:extLst>
              <a:ext uri="{FF2B5EF4-FFF2-40B4-BE49-F238E27FC236}">
                <a16:creationId xmlns:a16="http://schemas.microsoft.com/office/drawing/2014/main" id="{7FD637C0-7463-435F-8627-16BB54E25751}"/>
              </a:ext>
            </a:extLst>
          </p:cNvPr>
          <p:cNvSpPr>
            <a:spLocks noGrp="1"/>
          </p:cNvSpPr>
          <p:nvPr>
            <p:ph type="sldNum" idx="12"/>
          </p:nvPr>
        </p:nvSpPr>
        <p:spPr>
          <a:xfrm>
            <a:off x="11753772" y="6333200"/>
            <a:ext cx="523914" cy="524800"/>
          </a:xfrm>
        </p:spPr>
        <p:txBody>
          <a:bodyPr/>
          <a:lstStyle/>
          <a:p>
            <a:fld id="{00000000-1234-1234-1234-123412341234}" type="slidenum">
              <a:rPr lang="en" smtClean="0">
                <a:latin typeface="微軟正黑體" panose="020B0604030504040204" pitchFamily="34" charset="-120"/>
                <a:ea typeface="微軟正黑體" panose="020B0604030504040204" pitchFamily="34" charset="-120"/>
              </a:rPr>
              <a:pPr/>
              <a:t>5</a:t>
            </a:fld>
            <a:endParaRPr lang="en" dirty="0">
              <a:solidFill>
                <a:schemeClr val="dk1"/>
              </a:solidFill>
              <a:latin typeface="微軟正黑體" panose="020B0604030504040204" pitchFamily="34" charset="-120"/>
              <a:ea typeface="微軟正黑體" panose="020B0604030504040204" pitchFamily="34" charset="-120"/>
            </a:endParaRPr>
          </a:p>
        </p:txBody>
      </p:sp>
      <p:pic>
        <p:nvPicPr>
          <p:cNvPr id="15" name="S2ep14_ABF">
            <a:hlinkClick r:id="" action="ppaction://media"/>
            <a:extLst>
              <a:ext uri="{FF2B5EF4-FFF2-40B4-BE49-F238E27FC236}">
                <a16:creationId xmlns:a16="http://schemas.microsoft.com/office/drawing/2014/main" id="{AE636D5E-E213-49ED-B3EC-4E71CEF9D2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4900" y="746462"/>
            <a:ext cx="7229475" cy="4066580"/>
          </a:xfrm>
          <a:prstGeom prst="rect">
            <a:avLst/>
          </a:prstGeom>
        </p:spPr>
      </p:pic>
      <p:pic>
        <p:nvPicPr>
          <p:cNvPr id="20" name="圖片 19">
            <a:extLst>
              <a:ext uri="{FF2B5EF4-FFF2-40B4-BE49-F238E27FC236}">
                <a16:creationId xmlns:a16="http://schemas.microsoft.com/office/drawing/2014/main" id="{E769E68D-EDBC-4047-A13D-371A9A13DC00}"/>
              </a:ext>
            </a:extLst>
          </p:cNvPr>
          <p:cNvPicPr>
            <a:picLocks noChangeAspect="1"/>
          </p:cNvPicPr>
          <p:nvPr/>
        </p:nvPicPr>
        <p:blipFill>
          <a:blip r:embed="rId6"/>
          <a:stretch>
            <a:fillRect/>
          </a:stretch>
        </p:blipFill>
        <p:spPr>
          <a:xfrm>
            <a:off x="2898577" y="5044128"/>
            <a:ext cx="981075" cy="1471613"/>
          </a:xfrm>
          <a:prstGeom prst="rect">
            <a:avLst/>
          </a:prstGeom>
        </p:spPr>
      </p:pic>
      <p:pic>
        <p:nvPicPr>
          <p:cNvPr id="22" name="圖片 21">
            <a:extLst>
              <a:ext uri="{FF2B5EF4-FFF2-40B4-BE49-F238E27FC236}">
                <a16:creationId xmlns:a16="http://schemas.microsoft.com/office/drawing/2014/main" id="{52F994BB-B51E-4439-B772-80976A0DEA9A}"/>
              </a:ext>
            </a:extLst>
          </p:cNvPr>
          <p:cNvPicPr>
            <a:picLocks noChangeAspect="1"/>
          </p:cNvPicPr>
          <p:nvPr/>
        </p:nvPicPr>
        <p:blipFill>
          <a:blip r:embed="rId7"/>
          <a:stretch>
            <a:fillRect/>
          </a:stretch>
        </p:blipFill>
        <p:spPr>
          <a:xfrm>
            <a:off x="5873356" y="4972691"/>
            <a:ext cx="1626829" cy="154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10235 -0.00393 " pathEditMode="relative" rAng="0" ptsTypes="AA">
                                      <p:cBhvr>
                                        <p:cTn id="6" dur="1000" fill="hold"/>
                                        <p:tgtEl>
                                          <p:spTgt spid="22"/>
                                        </p:tgtEl>
                                        <p:attrNameLst>
                                          <p:attrName>ppt_x</p:attrName>
                                          <p:attrName>ppt_y</p:attrName>
                                        </p:attrNameLst>
                                      </p:cBhvr>
                                      <p:rCtr x="-5117" y="-208"/>
                                    </p:animMotion>
                                  </p:childTnLst>
                                </p:cTn>
                              </p:par>
                              <p:par>
                                <p:cTn id="7" presetID="42" presetClass="path" presetSubtype="0" accel="50000" decel="50000" fill="hold" nodeType="withEffect">
                                  <p:stCondLst>
                                    <p:cond delay="0"/>
                                  </p:stCondLst>
                                  <p:childTnLst>
                                    <p:animMotion origin="layout" path="M -4.79167E-6 -2.59259E-6 L -0.08736 -0.0037 " pathEditMode="relative" rAng="0" ptsTypes="AA">
                                      <p:cBhvr>
                                        <p:cTn id="8" dur="1000" fill="hold"/>
                                        <p:tgtEl>
                                          <p:spTgt spid="20"/>
                                        </p:tgtEl>
                                        <p:attrNameLst>
                                          <p:attrName>ppt_x</p:attrName>
                                          <p:attrName>ppt_y</p:attrName>
                                        </p:attrNameLst>
                                      </p:cBhvr>
                                      <p:rCtr x="-4375" y="-185"/>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2693681" y="340077"/>
            <a:ext cx="7185373" cy="829820"/>
          </a:xfrm>
          <a:prstGeom prst="rect">
            <a:avLst/>
          </a:prstGeom>
        </p:spPr>
        <p:txBody>
          <a:bodyPr spcFirstLastPara="1" wrap="square" lIns="121900" tIns="121900" rIns="121900" bIns="121900" anchor="t" anchorCtr="0">
            <a:noAutofit/>
          </a:bodyPr>
          <a:lstStyle/>
          <a:p>
            <a:r>
              <a:rPr lang="zh-TW" altLang="en-US" sz="3600" dirty="0">
                <a:latin typeface="微軟正黑體" panose="020B0604030504040204" pitchFamily="34" charset="-120"/>
                <a:ea typeface="微軟正黑體" panose="020B0604030504040204" pitchFamily="34" charset="-120"/>
              </a:rPr>
              <a:t>語音深偽辨識流程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語音表徵提取</a:t>
            </a:r>
          </a:p>
        </p:txBody>
      </p:sp>
      <p:sp>
        <p:nvSpPr>
          <p:cNvPr id="17" name="文字方塊 16">
            <a:extLst>
              <a:ext uri="{FF2B5EF4-FFF2-40B4-BE49-F238E27FC236}">
                <a16:creationId xmlns:a16="http://schemas.microsoft.com/office/drawing/2014/main" id="{3FA4194D-85A2-4345-9967-D95B91366722}"/>
              </a:ext>
            </a:extLst>
          </p:cNvPr>
          <p:cNvSpPr txBox="1"/>
          <p:nvPr/>
        </p:nvSpPr>
        <p:spPr>
          <a:xfrm>
            <a:off x="108161" y="3429000"/>
            <a:ext cx="1422633" cy="400110"/>
          </a:xfrm>
          <a:prstGeom prst="rect">
            <a:avLst/>
          </a:prstGeom>
          <a:noFill/>
        </p:spPr>
        <p:txBody>
          <a:bodyPr wrap="square" rtlCol="0">
            <a:spAutoFit/>
          </a:bodyPr>
          <a:lstStyle/>
          <a:p>
            <a:pPr algn="ctr"/>
            <a:r>
              <a:rPr lang="en-US" altLang="zh-TW" sz="2000" b="1">
                <a:latin typeface="微軟正黑體" panose="020B0604030504040204" pitchFamily="34" charset="-120"/>
                <a:ea typeface="微軟正黑體" panose="020B0604030504040204" pitchFamily="34" charset="-120"/>
                <a:cs typeface="Times New Roman" panose="02020603050405020304" pitchFamily="18" charset="0"/>
              </a:rPr>
              <a:t>Unknown</a:t>
            </a:r>
            <a:endParaRPr lang="zh-TW" altLang="en-US" sz="2000" b="1">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9" name="Google Shape;297;p39">
            <a:extLst>
              <a:ext uri="{FF2B5EF4-FFF2-40B4-BE49-F238E27FC236}">
                <a16:creationId xmlns:a16="http://schemas.microsoft.com/office/drawing/2014/main" id="{7542B313-C5D2-4610-8BDA-8DA2399F4211}"/>
              </a:ext>
            </a:extLst>
          </p:cNvPr>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微軟正黑體" panose="020B0604030504040204" pitchFamily="34" charset="-120"/>
              <a:ea typeface="微軟正黑體" panose="020B0604030504040204" pitchFamily="34" charset="-120"/>
              <a:cs typeface="Arial"/>
              <a:sym typeface="Arial"/>
            </a:endParaRPr>
          </a:p>
        </p:txBody>
      </p:sp>
      <p:sp>
        <p:nvSpPr>
          <p:cNvPr id="40" name="Google Shape;298;p39">
            <a:extLst>
              <a:ext uri="{FF2B5EF4-FFF2-40B4-BE49-F238E27FC236}">
                <a16:creationId xmlns:a16="http://schemas.microsoft.com/office/drawing/2014/main" id="{77F190BE-8E7A-44CB-810D-75792874739B}"/>
              </a:ext>
            </a:extLst>
          </p:cNvPr>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微軟正黑體" panose="020B0604030504040204" pitchFamily="34" charset="-120"/>
              <a:ea typeface="微軟正黑體" panose="020B0604030504040204" pitchFamily="34" charset="-120"/>
              <a:cs typeface="Arial"/>
              <a:sym typeface="Arial"/>
            </a:endParaRPr>
          </a:p>
        </p:txBody>
      </p:sp>
      <p:sp>
        <p:nvSpPr>
          <p:cNvPr id="3" name="投影片編號版面配置區 2">
            <a:extLst>
              <a:ext uri="{FF2B5EF4-FFF2-40B4-BE49-F238E27FC236}">
                <a16:creationId xmlns:a16="http://schemas.microsoft.com/office/drawing/2014/main" id="{579E547B-2248-4A70-8702-66203BB50CCC}"/>
              </a:ext>
            </a:extLst>
          </p:cNvPr>
          <p:cNvSpPr>
            <a:spLocks noGrp="1"/>
          </p:cNvSpPr>
          <p:nvPr>
            <p:ph type="sldNum" idx="12"/>
          </p:nvPr>
        </p:nvSpPr>
        <p:spPr/>
        <p:txBody>
          <a:bodyPr/>
          <a:lstStyle/>
          <a:p>
            <a:fld id="{00000000-1234-1234-1234-123412341234}" type="slidenum">
              <a:rPr lang="en" smtClean="0">
                <a:latin typeface="微軟正黑體" panose="020B0604030504040204" pitchFamily="34" charset="-120"/>
                <a:ea typeface="微軟正黑體" panose="020B0604030504040204" pitchFamily="34" charset="-120"/>
              </a:rPr>
              <a:pPr/>
              <a:t>6</a:t>
            </a:fld>
            <a:endParaRPr lang="en">
              <a:solidFill>
                <a:schemeClr val="dk1"/>
              </a:solidFill>
              <a:latin typeface="微軟正黑體" panose="020B0604030504040204" pitchFamily="34" charset="-120"/>
              <a:ea typeface="微軟正黑體" panose="020B0604030504040204" pitchFamily="34" charset="-120"/>
            </a:endParaRPr>
          </a:p>
        </p:txBody>
      </p:sp>
      <p:pic>
        <p:nvPicPr>
          <p:cNvPr id="51" name="圖片 50">
            <a:extLst>
              <a:ext uri="{FF2B5EF4-FFF2-40B4-BE49-F238E27FC236}">
                <a16:creationId xmlns:a16="http://schemas.microsoft.com/office/drawing/2014/main" id="{CE0E85E8-871E-472F-A2B1-EB56A5FD7AF4}"/>
              </a:ext>
            </a:extLst>
          </p:cNvPr>
          <p:cNvPicPr>
            <a:picLocks noChangeAspect="1"/>
          </p:cNvPicPr>
          <p:nvPr/>
        </p:nvPicPr>
        <p:blipFill>
          <a:blip r:embed="rId3"/>
          <a:stretch>
            <a:fillRect/>
          </a:stretch>
        </p:blipFill>
        <p:spPr>
          <a:xfrm>
            <a:off x="327968" y="2608983"/>
            <a:ext cx="988527" cy="988527"/>
          </a:xfrm>
          <a:prstGeom prst="rect">
            <a:avLst/>
          </a:prstGeom>
        </p:spPr>
      </p:pic>
      <p:sp>
        <p:nvSpPr>
          <p:cNvPr id="71" name="矩形: 圓角 70">
            <a:extLst>
              <a:ext uri="{FF2B5EF4-FFF2-40B4-BE49-F238E27FC236}">
                <a16:creationId xmlns:a16="http://schemas.microsoft.com/office/drawing/2014/main" id="{1F88BA97-361C-4E49-BD78-CDC6683B7F29}"/>
              </a:ext>
            </a:extLst>
          </p:cNvPr>
          <p:cNvSpPr/>
          <p:nvPr/>
        </p:nvSpPr>
        <p:spPr>
          <a:xfrm>
            <a:off x="10506538" y="2357043"/>
            <a:ext cx="1569619" cy="720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Spectral </a:t>
            </a:r>
            <a:r>
              <a:rPr lang="en-US" altLang="zh-TW" sz="1800" b="1"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Fea</a:t>
            </a: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Rep.</a:t>
            </a:r>
            <a:endParaRPr lang="zh-TW" altLang="en-US"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2" name="矩形: 圓角 71">
            <a:extLst>
              <a:ext uri="{FF2B5EF4-FFF2-40B4-BE49-F238E27FC236}">
                <a16:creationId xmlns:a16="http://schemas.microsoft.com/office/drawing/2014/main" id="{0B027897-F55C-4AB1-A11E-F1DD5B22C630}"/>
              </a:ext>
            </a:extLst>
          </p:cNvPr>
          <p:cNvSpPr/>
          <p:nvPr/>
        </p:nvSpPr>
        <p:spPr>
          <a:xfrm>
            <a:off x="10506538" y="3371586"/>
            <a:ext cx="1610812" cy="7200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Temporal </a:t>
            </a:r>
            <a:r>
              <a:rPr lang="en-US" altLang="zh-TW" sz="1800" b="1"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Fea</a:t>
            </a: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Rep.</a:t>
            </a:r>
            <a:endParaRPr lang="zh-TW" altLang="en-US"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83" name="圖片 82">
            <a:extLst>
              <a:ext uri="{FF2B5EF4-FFF2-40B4-BE49-F238E27FC236}">
                <a16:creationId xmlns:a16="http://schemas.microsoft.com/office/drawing/2014/main" id="{E20C9870-C643-4C85-A39B-8588A320A460}"/>
              </a:ext>
            </a:extLst>
          </p:cNvPr>
          <p:cNvPicPr>
            <a:picLocks noChangeAspect="1"/>
          </p:cNvPicPr>
          <p:nvPr/>
        </p:nvPicPr>
        <p:blipFill>
          <a:blip r:embed="rId4"/>
          <a:stretch>
            <a:fillRect/>
          </a:stretch>
        </p:blipFill>
        <p:spPr>
          <a:xfrm rot="20544760">
            <a:off x="9675772" y="2514539"/>
            <a:ext cx="819256" cy="624817"/>
          </a:xfrm>
          <a:prstGeom prst="rect">
            <a:avLst/>
          </a:prstGeom>
        </p:spPr>
      </p:pic>
      <p:pic>
        <p:nvPicPr>
          <p:cNvPr id="87" name="圖片 86">
            <a:extLst>
              <a:ext uri="{FF2B5EF4-FFF2-40B4-BE49-F238E27FC236}">
                <a16:creationId xmlns:a16="http://schemas.microsoft.com/office/drawing/2014/main" id="{C2104D38-83EE-40BC-947E-43D46FAA8A6B}"/>
              </a:ext>
            </a:extLst>
          </p:cNvPr>
          <p:cNvPicPr>
            <a:picLocks noChangeAspect="1"/>
          </p:cNvPicPr>
          <p:nvPr/>
        </p:nvPicPr>
        <p:blipFill>
          <a:blip r:embed="rId4"/>
          <a:stretch>
            <a:fillRect/>
          </a:stretch>
        </p:blipFill>
        <p:spPr>
          <a:xfrm rot="1090361">
            <a:off x="9720210" y="3194985"/>
            <a:ext cx="761334" cy="624817"/>
          </a:xfrm>
          <a:prstGeom prst="rect">
            <a:avLst/>
          </a:prstGeom>
        </p:spPr>
      </p:pic>
      <p:sp>
        <p:nvSpPr>
          <p:cNvPr id="111" name="矩形: 圓角 110">
            <a:extLst>
              <a:ext uri="{FF2B5EF4-FFF2-40B4-BE49-F238E27FC236}">
                <a16:creationId xmlns:a16="http://schemas.microsoft.com/office/drawing/2014/main" id="{B570BF2E-D9CC-4F90-A5D1-905438005227}"/>
              </a:ext>
            </a:extLst>
          </p:cNvPr>
          <p:cNvSpPr/>
          <p:nvPr/>
        </p:nvSpPr>
        <p:spPr>
          <a:xfrm>
            <a:off x="5113037" y="2837836"/>
            <a:ext cx="2346663" cy="631075"/>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RawNet2</a:t>
            </a:r>
            <a:br>
              <a:rPr lang="en-US" altLang="zh-TW"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br>
            <a:r>
              <a:rPr lang="en-US" altLang="zh-TW"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Residual Encoder</a:t>
            </a:r>
          </a:p>
        </p:txBody>
      </p:sp>
      <p:grpSp>
        <p:nvGrpSpPr>
          <p:cNvPr id="115" name="群組 114">
            <a:extLst>
              <a:ext uri="{FF2B5EF4-FFF2-40B4-BE49-F238E27FC236}">
                <a16:creationId xmlns:a16="http://schemas.microsoft.com/office/drawing/2014/main" id="{60B215CB-14DC-41AC-8B3F-9326215554C8}"/>
              </a:ext>
            </a:extLst>
          </p:cNvPr>
          <p:cNvGrpSpPr/>
          <p:nvPr/>
        </p:nvGrpSpPr>
        <p:grpSpPr>
          <a:xfrm>
            <a:off x="2106600" y="1568883"/>
            <a:ext cx="2273670" cy="3254109"/>
            <a:chOff x="1698571" y="199591"/>
            <a:chExt cx="2668372" cy="3314411"/>
          </a:xfrm>
        </p:grpSpPr>
        <p:sp>
          <p:nvSpPr>
            <p:cNvPr id="59" name="矩形: 圓角 58">
              <a:extLst>
                <a:ext uri="{FF2B5EF4-FFF2-40B4-BE49-F238E27FC236}">
                  <a16:creationId xmlns:a16="http://schemas.microsoft.com/office/drawing/2014/main" id="{FA41B582-A94E-4E9C-9A4C-0097D8A6FC95}"/>
                </a:ext>
              </a:extLst>
            </p:cNvPr>
            <p:cNvSpPr/>
            <p:nvPr/>
          </p:nvSpPr>
          <p:spPr>
            <a:xfrm>
              <a:off x="1698571" y="199591"/>
              <a:ext cx="2668372" cy="3314411"/>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4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9" name="箭號: 向下 78">
              <a:extLst>
                <a:ext uri="{FF2B5EF4-FFF2-40B4-BE49-F238E27FC236}">
                  <a16:creationId xmlns:a16="http://schemas.microsoft.com/office/drawing/2014/main" id="{024358E9-EEDD-4994-B3DF-A6BD080F4281}"/>
                </a:ext>
              </a:extLst>
            </p:cNvPr>
            <p:cNvSpPr/>
            <p:nvPr/>
          </p:nvSpPr>
          <p:spPr>
            <a:xfrm>
              <a:off x="2870296" y="954131"/>
              <a:ext cx="277547" cy="337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82" name="矩形: 圓角 81">
              <a:extLst>
                <a:ext uri="{FF2B5EF4-FFF2-40B4-BE49-F238E27FC236}">
                  <a16:creationId xmlns:a16="http://schemas.microsoft.com/office/drawing/2014/main" id="{ED2493B5-2FC9-4990-B5F2-DB94D7DAA239}"/>
                </a:ext>
              </a:extLst>
            </p:cNvPr>
            <p:cNvSpPr/>
            <p:nvPr/>
          </p:nvSpPr>
          <p:spPr>
            <a:xfrm>
              <a:off x="1925526" y="465899"/>
              <a:ext cx="2208342" cy="41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latin typeface="微軟正黑體" panose="020B0604030504040204" pitchFamily="34" charset="-120"/>
                  <a:ea typeface="微軟正黑體" panose="020B0604030504040204" pitchFamily="34" charset="-120"/>
                </a:rPr>
                <a:t>CNN</a:t>
              </a:r>
              <a:endParaRPr lang="zh-TW" altLang="en-US">
                <a:latin typeface="微軟正黑體" panose="020B0604030504040204" pitchFamily="34" charset="-120"/>
                <a:ea typeface="微軟正黑體" panose="020B0604030504040204" pitchFamily="34" charset="-120"/>
              </a:endParaRPr>
            </a:p>
          </p:txBody>
        </p:sp>
        <p:sp>
          <p:nvSpPr>
            <p:cNvPr id="134" name="矩形: 圓角 133">
              <a:extLst>
                <a:ext uri="{FF2B5EF4-FFF2-40B4-BE49-F238E27FC236}">
                  <a16:creationId xmlns:a16="http://schemas.microsoft.com/office/drawing/2014/main" id="{1AC33D9E-6D0D-4DFB-935A-45A6AC9303D7}"/>
                </a:ext>
              </a:extLst>
            </p:cNvPr>
            <p:cNvSpPr/>
            <p:nvPr/>
          </p:nvSpPr>
          <p:spPr>
            <a:xfrm>
              <a:off x="1925526" y="1369028"/>
              <a:ext cx="2208342" cy="41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latin typeface="微軟正黑體" panose="020B0604030504040204" pitchFamily="34" charset="-120"/>
                  <a:ea typeface="微軟正黑體" panose="020B0604030504040204" pitchFamily="34" charset="-120"/>
                </a:rPr>
                <a:t>Quantized Rep.</a:t>
              </a:r>
            </a:p>
          </p:txBody>
        </p:sp>
        <p:sp>
          <p:nvSpPr>
            <p:cNvPr id="135" name="矩形: 圓角 134">
              <a:extLst>
                <a:ext uri="{FF2B5EF4-FFF2-40B4-BE49-F238E27FC236}">
                  <a16:creationId xmlns:a16="http://schemas.microsoft.com/office/drawing/2014/main" id="{6545423D-EE35-49AA-9654-82E05DA45CF7}"/>
                </a:ext>
              </a:extLst>
            </p:cNvPr>
            <p:cNvSpPr/>
            <p:nvPr/>
          </p:nvSpPr>
          <p:spPr>
            <a:xfrm>
              <a:off x="1925527" y="2301127"/>
              <a:ext cx="2199837" cy="41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latin typeface="微軟正黑體" panose="020B0604030504040204" pitchFamily="34" charset="-120"/>
                  <a:ea typeface="微軟正黑體" panose="020B0604030504040204" pitchFamily="34" charset="-120"/>
                </a:rPr>
                <a:t>Transformer</a:t>
              </a:r>
              <a:endParaRPr lang="zh-TW" altLang="en-US">
                <a:latin typeface="微軟正黑體" panose="020B0604030504040204" pitchFamily="34" charset="-120"/>
                <a:ea typeface="微軟正黑體" panose="020B0604030504040204" pitchFamily="34" charset="-120"/>
              </a:endParaRPr>
            </a:p>
          </p:txBody>
        </p:sp>
        <p:sp>
          <p:nvSpPr>
            <p:cNvPr id="137" name="文字方塊 136">
              <a:extLst>
                <a:ext uri="{FF2B5EF4-FFF2-40B4-BE49-F238E27FC236}">
                  <a16:creationId xmlns:a16="http://schemas.microsoft.com/office/drawing/2014/main" id="{0AFE8DA2-ADD0-48B5-B3CC-A3B48D94853F}"/>
                </a:ext>
              </a:extLst>
            </p:cNvPr>
            <p:cNvSpPr txBox="1"/>
            <p:nvPr/>
          </p:nvSpPr>
          <p:spPr>
            <a:xfrm>
              <a:off x="1838701" y="2811280"/>
              <a:ext cx="2363212" cy="658308"/>
            </a:xfrm>
            <a:prstGeom prst="rect">
              <a:avLst/>
            </a:prstGeom>
            <a:noFill/>
          </p:spPr>
          <p:txBody>
            <a:bodyPr wrap="square">
              <a:spAutoFit/>
            </a:bodyPr>
            <a:lstStyle/>
            <a:p>
              <a:pPr algn="ctr"/>
              <a:r>
                <a:rPr lang="en-US" altLang="zh-TW" sz="1800" b="1">
                  <a:solidFill>
                    <a:schemeClr val="tx1"/>
                  </a:solidFill>
                  <a:latin typeface="微軟正黑體" panose="020B0604030504040204" pitchFamily="34" charset="-120"/>
                  <a:ea typeface="微軟正黑體" panose="020B0604030504040204" pitchFamily="34" charset="-120"/>
                </a:rPr>
                <a:t>SSL Front-End</a:t>
              </a:r>
              <a:endParaRPr lang="zh-TW" altLang="en-US" sz="1800" b="1">
                <a:solidFill>
                  <a:schemeClr val="tx1"/>
                </a:solidFill>
                <a:latin typeface="微軟正黑體" panose="020B0604030504040204" pitchFamily="34" charset="-120"/>
                <a:ea typeface="微軟正黑體" panose="020B0604030504040204" pitchFamily="34" charset="-120"/>
              </a:endParaRPr>
            </a:p>
            <a:p>
              <a:pPr algn="ct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(wav2vec 2.0)</a:t>
              </a:r>
              <a:endParaRPr lang="zh-TW" altLang="en-US"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38" name="箭號: 向下 137">
              <a:extLst>
                <a:ext uri="{FF2B5EF4-FFF2-40B4-BE49-F238E27FC236}">
                  <a16:creationId xmlns:a16="http://schemas.microsoft.com/office/drawing/2014/main" id="{819081D7-3B51-4F2B-900E-556BF8934311}"/>
                </a:ext>
              </a:extLst>
            </p:cNvPr>
            <p:cNvSpPr/>
            <p:nvPr/>
          </p:nvSpPr>
          <p:spPr>
            <a:xfrm>
              <a:off x="2878873" y="1854396"/>
              <a:ext cx="277547" cy="3284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pSp>
      <p:pic>
        <p:nvPicPr>
          <p:cNvPr id="148" name="圖片 147">
            <a:extLst>
              <a:ext uri="{FF2B5EF4-FFF2-40B4-BE49-F238E27FC236}">
                <a16:creationId xmlns:a16="http://schemas.microsoft.com/office/drawing/2014/main" id="{8A4ABB57-4217-43DA-8E28-153F0FC2458E}"/>
              </a:ext>
            </a:extLst>
          </p:cNvPr>
          <p:cNvPicPr>
            <a:picLocks noChangeAspect="1"/>
          </p:cNvPicPr>
          <p:nvPr/>
        </p:nvPicPr>
        <p:blipFill>
          <a:blip r:embed="rId4"/>
          <a:stretch>
            <a:fillRect/>
          </a:stretch>
        </p:blipFill>
        <p:spPr>
          <a:xfrm>
            <a:off x="1412999" y="2811862"/>
            <a:ext cx="624817" cy="624817"/>
          </a:xfrm>
          <a:prstGeom prst="rect">
            <a:avLst/>
          </a:prstGeom>
        </p:spPr>
      </p:pic>
      <p:sp>
        <p:nvSpPr>
          <p:cNvPr id="42" name="矩形: 圓角 41">
            <a:extLst>
              <a:ext uri="{FF2B5EF4-FFF2-40B4-BE49-F238E27FC236}">
                <a16:creationId xmlns:a16="http://schemas.microsoft.com/office/drawing/2014/main" id="{A8760C2C-91CA-494C-AAFA-FD347643FB80}"/>
              </a:ext>
            </a:extLst>
          </p:cNvPr>
          <p:cNvSpPr/>
          <p:nvPr/>
        </p:nvSpPr>
        <p:spPr>
          <a:xfrm rot="5400000">
            <a:off x="8570880" y="2344260"/>
            <a:ext cx="675609" cy="1610813"/>
          </a:xfrm>
          <a:prstGeom prst="round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altLang="zh-TW" b="1">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Self Att.</a:t>
            </a:r>
          </a:p>
          <a:p>
            <a:pPr algn="ctr"/>
            <a:r>
              <a:rPr lang="en-US" altLang="zh-TW" b="1">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Agg. Layer</a:t>
            </a:r>
          </a:p>
        </p:txBody>
      </p:sp>
      <p:pic>
        <p:nvPicPr>
          <p:cNvPr id="43" name="圖片 42">
            <a:extLst>
              <a:ext uri="{FF2B5EF4-FFF2-40B4-BE49-F238E27FC236}">
                <a16:creationId xmlns:a16="http://schemas.microsoft.com/office/drawing/2014/main" id="{217C522A-67DA-47DA-9CD8-02A969741D2D}"/>
              </a:ext>
            </a:extLst>
          </p:cNvPr>
          <p:cNvPicPr>
            <a:picLocks noChangeAspect="1"/>
          </p:cNvPicPr>
          <p:nvPr/>
        </p:nvPicPr>
        <p:blipFill>
          <a:blip r:embed="rId4"/>
          <a:stretch>
            <a:fillRect/>
          </a:stretch>
        </p:blipFill>
        <p:spPr>
          <a:xfrm>
            <a:off x="7497834" y="2866893"/>
            <a:ext cx="624817" cy="624817"/>
          </a:xfrm>
          <a:prstGeom prst="rect">
            <a:avLst/>
          </a:prstGeom>
        </p:spPr>
      </p:pic>
      <p:pic>
        <p:nvPicPr>
          <p:cNvPr id="26" name="圖片 25">
            <a:extLst>
              <a:ext uri="{FF2B5EF4-FFF2-40B4-BE49-F238E27FC236}">
                <a16:creationId xmlns:a16="http://schemas.microsoft.com/office/drawing/2014/main" id="{890D1C2E-631D-40BC-B37C-D6C997457853}"/>
              </a:ext>
            </a:extLst>
          </p:cNvPr>
          <p:cNvPicPr>
            <a:picLocks noChangeAspect="1"/>
          </p:cNvPicPr>
          <p:nvPr/>
        </p:nvPicPr>
        <p:blipFill>
          <a:blip r:embed="rId4"/>
          <a:stretch>
            <a:fillRect/>
          </a:stretch>
        </p:blipFill>
        <p:spPr>
          <a:xfrm>
            <a:off x="4488220" y="2826948"/>
            <a:ext cx="624817" cy="624817"/>
          </a:xfrm>
          <a:prstGeom prst="rect">
            <a:avLst/>
          </a:prstGeom>
        </p:spPr>
      </p:pic>
    </p:spTree>
    <p:extLst>
      <p:ext uri="{BB962C8B-B14F-4D97-AF65-F5344CB8AC3E}">
        <p14:creationId xmlns:p14="http://schemas.microsoft.com/office/powerpoint/2010/main" val="115275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2851841" y="139273"/>
            <a:ext cx="6488317" cy="723891"/>
          </a:xfrm>
          <a:prstGeom prst="rect">
            <a:avLst/>
          </a:prstGeom>
        </p:spPr>
        <p:txBody>
          <a:bodyPr spcFirstLastPara="1" wrap="square" lIns="121900" tIns="121900" rIns="121900" bIns="121900" anchor="t" anchorCtr="0">
            <a:noAutofit/>
          </a:bodyPr>
          <a:lstStyle/>
          <a:p>
            <a:r>
              <a:rPr lang="zh-TW" altLang="en-US" sz="3600" dirty="0">
                <a:latin typeface="微軟正黑體" panose="020B0604030504040204" pitchFamily="34" charset="-120"/>
                <a:ea typeface="微軟正黑體" panose="020B0604030504040204" pitchFamily="34" charset="-120"/>
              </a:rPr>
              <a:t>語音深偽辨識流程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辨識真偽</a:t>
            </a:r>
          </a:p>
        </p:txBody>
      </p:sp>
      <p:sp>
        <p:nvSpPr>
          <p:cNvPr id="39" name="Google Shape;297;p39">
            <a:extLst>
              <a:ext uri="{FF2B5EF4-FFF2-40B4-BE49-F238E27FC236}">
                <a16:creationId xmlns:a16="http://schemas.microsoft.com/office/drawing/2014/main" id="{7542B313-C5D2-4610-8BDA-8DA2399F4211}"/>
              </a:ext>
            </a:extLst>
          </p:cNvPr>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微軟正黑體" panose="020B0604030504040204" pitchFamily="34" charset="-120"/>
              <a:ea typeface="微軟正黑體" panose="020B0604030504040204" pitchFamily="34" charset="-120"/>
              <a:cs typeface="Arial"/>
              <a:sym typeface="Arial"/>
            </a:endParaRPr>
          </a:p>
        </p:txBody>
      </p:sp>
      <p:sp>
        <p:nvSpPr>
          <p:cNvPr id="40" name="Google Shape;298;p39">
            <a:extLst>
              <a:ext uri="{FF2B5EF4-FFF2-40B4-BE49-F238E27FC236}">
                <a16:creationId xmlns:a16="http://schemas.microsoft.com/office/drawing/2014/main" id="{77F190BE-8E7A-44CB-810D-75792874739B}"/>
              </a:ext>
            </a:extLst>
          </p:cNvPr>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微軟正黑體" panose="020B0604030504040204" pitchFamily="34" charset="-120"/>
              <a:ea typeface="微軟正黑體" panose="020B0604030504040204" pitchFamily="34" charset="-120"/>
              <a:cs typeface="Arial"/>
              <a:sym typeface="Arial"/>
            </a:endParaRPr>
          </a:p>
        </p:txBody>
      </p:sp>
      <p:sp>
        <p:nvSpPr>
          <p:cNvPr id="3" name="投影片編號版面配置區 2">
            <a:extLst>
              <a:ext uri="{FF2B5EF4-FFF2-40B4-BE49-F238E27FC236}">
                <a16:creationId xmlns:a16="http://schemas.microsoft.com/office/drawing/2014/main" id="{579E547B-2248-4A70-8702-66203BB50CCC}"/>
              </a:ext>
            </a:extLst>
          </p:cNvPr>
          <p:cNvSpPr>
            <a:spLocks noGrp="1"/>
          </p:cNvSpPr>
          <p:nvPr>
            <p:ph type="sldNum" idx="12"/>
          </p:nvPr>
        </p:nvSpPr>
        <p:spPr/>
        <p:txBody>
          <a:bodyPr/>
          <a:lstStyle/>
          <a:p>
            <a:fld id="{00000000-1234-1234-1234-123412341234}" type="slidenum">
              <a:rPr lang="en" smtClean="0">
                <a:latin typeface="微軟正黑體" panose="020B0604030504040204" pitchFamily="34" charset="-120"/>
                <a:ea typeface="微軟正黑體" panose="020B0604030504040204" pitchFamily="34" charset="-120"/>
              </a:rPr>
              <a:pPr/>
              <a:t>7</a:t>
            </a:fld>
            <a:endParaRPr lang="en">
              <a:solidFill>
                <a:schemeClr val="dk1"/>
              </a:solidFill>
              <a:latin typeface="微軟正黑體" panose="020B0604030504040204" pitchFamily="34" charset="-120"/>
              <a:ea typeface="微軟正黑體" panose="020B0604030504040204" pitchFamily="34" charset="-120"/>
            </a:endParaRPr>
          </a:p>
        </p:txBody>
      </p:sp>
      <p:pic>
        <p:nvPicPr>
          <p:cNvPr id="63" name="圖片 62">
            <a:extLst>
              <a:ext uri="{FF2B5EF4-FFF2-40B4-BE49-F238E27FC236}">
                <a16:creationId xmlns:a16="http://schemas.microsoft.com/office/drawing/2014/main" id="{BAE460B6-0439-4A46-AB31-386D50B10F6D}"/>
              </a:ext>
            </a:extLst>
          </p:cNvPr>
          <p:cNvPicPr>
            <a:picLocks noChangeAspect="1"/>
          </p:cNvPicPr>
          <p:nvPr/>
        </p:nvPicPr>
        <p:blipFill>
          <a:blip r:embed="rId3"/>
          <a:stretch>
            <a:fillRect/>
          </a:stretch>
        </p:blipFill>
        <p:spPr>
          <a:xfrm>
            <a:off x="1700224" y="3584281"/>
            <a:ext cx="624817" cy="624817"/>
          </a:xfrm>
          <a:prstGeom prst="rect">
            <a:avLst/>
          </a:prstGeom>
        </p:spPr>
      </p:pic>
      <p:sp>
        <p:nvSpPr>
          <p:cNvPr id="72" name="矩形: 圓角 71">
            <a:extLst>
              <a:ext uri="{FF2B5EF4-FFF2-40B4-BE49-F238E27FC236}">
                <a16:creationId xmlns:a16="http://schemas.microsoft.com/office/drawing/2014/main" id="{0B027897-F55C-4AB1-A11E-F1DD5B22C630}"/>
              </a:ext>
            </a:extLst>
          </p:cNvPr>
          <p:cNvSpPr/>
          <p:nvPr/>
        </p:nvSpPr>
        <p:spPr>
          <a:xfrm>
            <a:off x="66675" y="3553710"/>
            <a:ext cx="1569722" cy="7200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Temporal </a:t>
            </a:r>
            <a:r>
              <a:rPr lang="en-US" altLang="zh-TW" sz="1800" b="1"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Fea</a:t>
            </a: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Rep.</a:t>
            </a:r>
            <a:endParaRPr lang="zh-TW" altLang="en-US"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77" name="圖片 76">
            <a:extLst>
              <a:ext uri="{FF2B5EF4-FFF2-40B4-BE49-F238E27FC236}">
                <a16:creationId xmlns:a16="http://schemas.microsoft.com/office/drawing/2014/main" id="{611FF1D1-4030-448D-AD6E-626419F043B7}"/>
              </a:ext>
            </a:extLst>
          </p:cNvPr>
          <p:cNvPicPr>
            <a:picLocks noChangeAspect="1"/>
          </p:cNvPicPr>
          <p:nvPr/>
        </p:nvPicPr>
        <p:blipFill>
          <a:blip r:embed="rId3"/>
          <a:stretch>
            <a:fillRect/>
          </a:stretch>
        </p:blipFill>
        <p:spPr>
          <a:xfrm>
            <a:off x="4754010" y="3224718"/>
            <a:ext cx="693357" cy="624817"/>
          </a:xfrm>
          <a:prstGeom prst="rect">
            <a:avLst/>
          </a:prstGeom>
        </p:spPr>
      </p:pic>
      <p:pic>
        <p:nvPicPr>
          <p:cNvPr id="118" name="圖片 117">
            <a:extLst>
              <a:ext uri="{FF2B5EF4-FFF2-40B4-BE49-F238E27FC236}">
                <a16:creationId xmlns:a16="http://schemas.microsoft.com/office/drawing/2014/main" id="{F44696A9-2603-44F0-9CFF-B4966A1C5C44}"/>
              </a:ext>
            </a:extLst>
          </p:cNvPr>
          <p:cNvPicPr>
            <a:picLocks noChangeAspect="1"/>
          </p:cNvPicPr>
          <p:nvPr/>
        </p:nvPicPr>
        <p:blipFill>
          <a:blip r:embed="rId3"/>
          <a:stretch>
            <a:fillRect/>
          </a:stretch>
        </p:blipFill>
        <p:spPr>
          <a:xfrm>
            <a:off x="4754011" y="2458533"/>
            <a:ext cx="693356" cy="624817"/>
          </a:xfrm>
          <a:prstGeom prst="rect">
            <a:avLst/>
          </a:prstGeom>
        </p:spPr>
      </p:pic>
      <p:sp>
        <p:nvSpPr>
          <p:cNvPr id="4" name="文字方塊 3">
            <a:extLst>
              <a:ext uri="{FF2B5EF4-FFF2-40B4-BE49-F238E27FC236}">
                <a16:creationId xmlns:a16="http://schemas.microsoft.com/office/drawing/2014/main" id="{60BA675C-AF33-4836-A15B-6F03960336D7}"/>
              </a:ext>
            </a:extLst>
          </p:cNvPr>
          <p:cNvSpPr txBox="1"/>
          <p:nvPr/>
        </p:nvSpPr>
        <p:spPr>
          <a:xfrm>
            <a:off x="-66675" y="6122094"/>
            <a:ext cx="5700233" cy="338554"/>
          </a:xfrm>
          <a:prstGeom prst="rect">
            <a:avLst/>
          </a:prstGeom>
          <a:noFill/>
        </p:spPr>
        <p:txBody>
          <a:bodyPr wrap="square" rtlCol="0">
            <a:spAutoFit/>
          </a:bodyPr>
          <a:lstStyle/>
          <a:p>
            <a:r>
              <a:rPr lang="zh-TW" altLang="en-US" sz="1600">
                <a:latin typeface="微軟正黑體" panose="020B0604030504040204" pitchFamily="34" charset="-120"/>
                <a:ea typeface="微軟正黑體" panose="020B0604030504040204" pitchFamily="34" charset="-120"/>
              </a:rPr>
              <a:t>出處：</a:t>
            </a:r>
            <a:r>
              <a:rPr lang="en-US" altLang="zh-TW" sz="1600">
                <a:latin typeface="微軟正黑體" panose="020B0604030504040204" pitchFamily="34" charset="-120"/>
                <a:ea typeface="微軟正黑體" panose="020B0604030504040204" pitchFamily="34" charset="-120"/>
                <a:hlinkClick r:id="rId4"/>
              </a:rPr>
              <a:t>https://arxiv.org/abs/2202.12233</a:t>
            </a:r>
            <a:r>
              <a:rPr lang="zh-TW" altLang="en-US" sz="1600">
                <a:latin typeface="微軟正黑體" panose="020B0604030504040204" pitchFamily="34" charset="-120"/>
                <a:ea typeface="微軟正黑體" panose="020B0604030504040204" pitchFamily="34" charset="-120"/>
              </a:rPr>
              <a:t> </a:t>
            </a:r>
          </a:p>
        </p:txBody>
      </p:sp>
      <p:pic>
        <p:nvPicPr>
          <p:cNvPr id="44" name="圖片 43">
            <a:extLst>
              <a:ext uri="{FF2B5EF4-FFF2-40B4-BE49-F238E27FC236}">
                <a16:creationId xmlns:a16="http://schemas.microsoft.com/office/drawing/2014/main" id="{1592D478-BA71-40C7-A82F-CE40E74F521F}"/>
              </a:ext>
            </a:extLst>
          </p:cNvPr>
          <p:cNvPicPr>
            <a:picLocks noChangeAspect="1"/>
          </p:cNvPicPr>
          <p:nvPr/>
        </p:nvPicPr>
        <p:blipFill>
          <a:blip r:embed="rId3"/>
          <a:stretch>
            <a:fillRect/>
          </a:stretch>
        </p:blipFill>
        <p:spPr>
          <a:xfrm>
            <a:off x="1700225" y="2520509"/>
            <a:ext cx="624817" cy="624817"/>
          </a:xfrm>
          <a:prstGeom prst="rect">
            <a:avLst/>
          </a:prstGeom>
        </p:spPr>
      </p:pic>
      <p:sp>
        <p:nvSpPr>
          <p:cNvPr id="28" name="矩形: 圓角 27">
            <a:extLst>
              <a:ext uri="{FF2B5EF4-FFF2-40B4-BE49-F238E27FC236}">
                <a16:creationId xmlns:a16="http://schemas.microsoft.com/office/drawing/2014/main" id="{569A39A7-2225-4E45-8766-59F1834BFCF5}"/>
              </a:ext>
            </a:extLst>
          </p:cNvPr>
          <p:cNvSpPr/>
          <p:nvPr/>
        </p:nvSpPr>
        <p:spPr>
          <a:xfrm>
            <a:off x="66675" y="2410660"/>
            <a:ext cx="1569722" cy="72000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Spectral </a:t>
            </a:r>
            <a:r>
              <a:rPr lang="en-US" altLang="zh-TW" sz="1800" b="1" err="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Fea</a:t>
            </a:r>
            <a:r>
              <a:rPr lang="en-US" altLang="zh-TW"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Rep.</a:t>
            </a:r>
            <a:endParaRPr lang="zh-TW" altLang="en-US" sz="1800" b="1">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7" name="圖片 6">
            <a:extLst>
              <a:ext uri="{FF2B5EF4-FFF2-40B4-BE49-F238E27FC236}">
                <a16:creationId xmlns:a16="http://schemas.microsoft.com/office/drawing/2014/main" id="{5353FC93-5E36-4756-A18A-F0DF474A04F8}"/>
              </a:ext>
            </a:extLst>
          </p:cNvPr>
          <p:cNvPicPr>
            <a:picLocks noChangeAspect="1"/>
          </p:cNvPicPr>
          <p:nvPr/>
        </p:nvPicPr>
        <p:blipFill>
          <a:blip r:embed="rId5"/>
          <a:stretch>
            <a:fillRect/>
          </a:stretch>
        </p:blipFill>
        <p:spPr>
          <a:xfrm>
            <a:off x="2319325" y="1650349"/>
            <a:ext cx="9806000" cy="3051972"/>
          </a:xfrm>
          <a:prstGeom prst="rect">
            <a:avLst/>
          </a:prstGeom>
        </p:spPr>
      </p:pic>
      <p:sp>
        <p:nvSpPr>
          <p:cNvPr id="56" name="文字方塊 55">
            <a:extLst>
              <a:ext uri="{FF2B5EF4-FFF2-40B4-BE49-F238E27FC236}">
                <a16:creationId xmlns:a16="http://schemas.microsoft.com/office/drawing/2014/main" id="{4C537527-F5A8-41F6-AD37-590BBC6B09DF}"/>
              </a:ext>
            </a:extLst>
          </p:cNvPr>
          <p:cNvSpPr txBox="1"/>
          <p:nvPr/>
        </p:nvSpPr>
        <p:spPr>
          <a:xfrm>
            <a:off x="5100688" y="4864174"/>
            <a:ext cx="4948716" cy="646331"/>
          </a:xfrm>
          <a:prstGeom prst="rect">
            <a:avLst/>
          </a:prstGeom>
          <a:noFill/>
        </p:spPr>
        <p:txBody>
          <a:bodyPr wrap="square">
            <a:spAutoFit/>
          </a:bodyPr>
          <a:lstStyle/>
          <a:p>
            <a:pPr algn="ctr"/>
            <a:r>
              <a:rPr lang="en-US" altLang="zh-TW" sz="1800" b="1">
                <a:solidFill>
                  <a:schemeClr val="tx1"/>
                </a:solidFill>
                <a:latin typeface="微軟正黑體" panose="020B0604030504040204" pitchFamily="34" charset="-120"/>
                <a:ea typeface="微軟正黑體" panose="020B0604030504040204" pitchFamily="34" charset="-120"/>
              </a:rPr>
              <a:t>Graph </a:t>
            </a:r>
            <a:r>
              <a:rPr lang="en-US" altLang="zh-TW" sz="1800" b="1" dirty="0">
                <a:solidFill>
                  <a:schemeClr val="tx1"/>
                </a:solidFill>
                <a:latin typeface="微軟正黑體" panose="020B0604030504040204" pitchFamily="34" charset="-120"/>
                <a:ea typeface="微軟正黑體" panose="020B0604030504040204" pitchFamily="34" charset="-120"/>
              </a:rPr>
              <a:t>Neural</a:t>
            </a:r>
            <a:r>
              <a:rPr lang="en-US" altLang="zh-TW" sz="1800" b="1">
                <a:solidFill>
                  <a:schemeClr val="tx1"/>
                </a:solidFill>
                <a:latin typeface="微軟正黑體" panose="020B0604030504040204" pitchFamily="34" charset="-120"/>
                <a:ea typeface="微軟正黑體" panose="020B0604030504040204" pitchFamily="34" charset="-120"/>
              </a:rPr>
              <a:t> Network</a:t>
            </a:r>
          </a:p>
          <a:p>
            <a:pPr algn="ctr"/>
            <a:r>
              <a:rPr lang="en-US" altLang="zh-TW" sz="1800" b="1">
                <a:solidFill>
                  <a:schemeClr val="tx1"/>
                </a:solidFill>
                <a:latin typeface="微軟正黑體" panose="020B0604030504040204" pitchFamily="34" charset="-120"/>
                <a:ea typeface="微軟正黑體" panose="020B0604030504040204" pitchFamily="34" charset="-120"/>
              </a:rPr>
              <a:t> (AASIST)</a:t>
            </a:r>
            <a:endParaRPr lang="zh-TW" altLang="en-US" sz="1800" b="1">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4137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95" name="Google Shape;595;p58"/>
          <p:cNvSpPr txBox="1">
            <a:spLocks noGrp="1"/>
          </p:cNvSpPr>
          <p:nvPr>
            <p:ph type="title"/>
          </p:nvPr>
        </p:nvSpPr>
        <p:spPr>
          <a:xfrm>
            <a:off x="649936" y="270109"/>
            <a:ext cx="2834669" cy="959692"/>
          </a:xfrm>
          <a:prstGeom prst="rect">
            <a:avLst/>
          </a:prstGeom>
        </p:spPr>
        <p:txBody>
          <a:bodyPr spcFirstLastPara="1" wrap="square" lIns="121900" tIns="121900" rIns="121900" bIns="121900" anchor="t" anchorCtr="0">
            <a:noAutofit/>
          </a:bodyPr>
          <a:lstStyle/>
          <a:p>
            <a:r>
              <a:rPr lang="en-US" altLang="zh-TW" sz="4400">
                <a:latin typeface="微軟正黑體" panose="020B0604030504040204" pitchFamily="34" charset="-120"/>
                <a:ea typeface="微軟正黑體" panose="020B0604030504040204" pitchFamily="34" charset="-120"/>
              </a:rPr>
              <a:t>Demo</a:t>
            </a:r>
            <a:endParaRPr lang="en-US" sz="440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74B3A09A-4885-49DA-822D-23C60846469F}"/>
              </a:ext>
            </a:extLst>
          </p:cNvPr>
          <p:cNvSpPr>
            <a:spLocks noGrp="1"/>
          </p:cNvSpPr>
          <p:nvPr>
            <p:ph type="sldNum" idx="12"/>
          </p:nvPr>
        </p:nvSpPr>
        <p:spPr/>
        <p:txBody>
          <a:bodyPr/>
          <a:lstStyle/>
          <a:p>
            <a:fld id="{00000000-1234-1234-1234-123412341234}" type="slidenum">
              <a:rPr lang="en" smtClean="0"/>
              <a:pPr/>
              <a:t>8</a:t>
            </a:fld>
            <a:endParaRPr lang="en">
              <a:solidFill>
                <a:schemeClr val="dk1"/>
              </a:solidFill>
            </a:endParaRPr>
          </a:p>
        </p:txBody>
      </p:sp>
      <p:pic>
        <p:nvPicPr>
          <p:cNvPr id="5" name="ScreenRecording_06-09-2025 13-49-07_1">
            <a:hlinkClick r:id="" action="ppaction://media"/>
            <a:extLst>
              <a:ext uri="{FF2B5EF4-FFF2-40B4-BE49-F238E27FC236}">
                <a16:creationId xmlns:a16="http://schemas.microsoft.com/office/drawing/2014/main" id="{453F58FC-CC87-4606-BCCA-F9724FABBC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98667" y="270109"/>
            <a:ext cx="2994665" cy="6497714"/>
          </a:xfrm>
          <a:prstGeom prst="rect">
            <a:avLst/>
          </a:prstGeom>
        </p:spPr>
      </p:pic>
    </p:spTree>
    <p:extLst>
      <p:ext uri="{BB962C8B-B14F-4D97-AF65-F5344CB8AC3E}">
        <p14:creationId xmlns:p14="http://schemas.microsoft.com/office/powerpoint/2010/main" val="215267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BrushVTI">
  <a:themeElements>
    <a:clrScheme name="AnalogousFromLightSeedLeftStep">
      <a:dk1>
        <a:srgbClr val="000000"/>
      </a:dk1>
      <a:lt1>
        <a:srgbClr val="FFFFFF"/>
      </a:lt1>
      <a:dk2>
        <a:srgbClr val="41243D"/>
      </a:dk2>
      <a:lt2>
        <a:srgbClr val="E2E8E5"/>
      </a:lt2>
      <a:accent1>
        <a:srgbClr val="C696AD"/>
      </a:accent1>
      <a:accent2>
        <a:srgbClr val="BA7FB3"/>
      </a:accent2>
      <a:accent3>
        <a:srgbClr val="B796C6"/>
      </a:accent3>
      <a:accent4>
        <a:srgbClr val="8F7FBA"/>
      </a:accent4>
      <a:accent5>
        <a:srgbClr val="969DC6"/>
      </a:accent5>
      <a:accent6>
        <a:srgbClr val="7FA0BA"/>
      </a:accent6>
      <a:hlink>
        <a:srgbClr val="579075"/>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19593</TotalTime>
  <Words>372</Words>
  <Application>Microsoft Macintosh PowerPoint</Application>
  <PresentationFormat>寬螢幕</PresentationFormat>
  <Paragraphs>53</Paragraphs>
  <Slides>8</Slides>
  <Notes>8</Notes>
  <HiddenSlides>0</HiddenSlides>
  <MMClips>2</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8</vt:i4>
      </vt:variant>
    </vt:vector>
  </HeadingPairs>
  <TitlesOfParts>
    <vt:vector size="18" baseType="lpstr">
      <vt:lpstr>俐方體11號</vt:lpstr>
      <vt:lpstr>微軟正黑體</vt:lpstr>
      <vt:lpstr>Fira Sans Extra Condensed Medium</vt:lpstr>
      <vt:lpstr>system-ui</vt:lpstr>
      <vt:lpstr>Arial</vt:lpstr>
      <vt:lpstr>Calibri</vt:lpstr>
      <vt:lpstr>Century Gothic</vt:lpstr>
      <vt:lpstr>Montserrat</vt:lpstr>
      <vt:lpstr>BrushVTI</vt:lpstr>
      <vt:lpstr>Management Consulting Toolkit by Slidesgo</vt:lpstr>
      <vt:lpstr>FakeFinder </vt:lpstr>
      <vt:lpstr>作品介紹</vt:lpstr>
      <vt:lpstr>使用流程圖</vt:lpstr>
      <vt:lpstr>語音生成模型 – BERT-VITS2</vt:lpstr>
      <vt:lpstr>生成結果</vt:lpstr>
      <vt:lpstr>語音深偽辨識流程 – 語音表徵提取</vt:lpstr>
      <vt:lpstr>語音深偽辨識流程 – 辨識真偽</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PartialSpoof Database and Countermeasures for the Detection of Short Fake Speech Segments Embedded in an Utterance</dc:title>
  <dc:creator/>
  <cp:lastModifiedBy>徐葆驊</cp:lastModifiedBy>
  <cp:revision>13</cp:revision>
  <dcterms:created xsi:type="dcterms:W3CDTF">2025-01-10T12:30:32Z</dcterms:created>
  <dcterms:modified xsi:type="dcterms:W3CDTF">2025-06-09T09:00:13Z</dcterms:modified>
</cp:coreProperties>
</file>